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4"/>
  </p:notesMasterIdLst>
  <p:handoutMasterIdLst>
    <p:handoutMasterId r:id="rId35"/>
  </p:handoutMasterIdLst>
  <p:sldIdLst>
    <p:sldId id="335" r:id="rId2"/>
    <p:sldId id="374" r:id="rId3"/>
    <p:sldId id="431" r:id="rId4"/>
    <p:sldId id="436" r:id="rId5"/>
    <p:sldId id="437" r:id="rId6"/>
    <p:sldId id="365" r:id="rId7"/>
    <p:sldId id="430" r:id="rId8"/>
    <p:sldId id="435" r:id="rId9"/>
    <p:sldId id="400" r:id="rId10"/>
    <p:sldId id="393" r:id="rId11"/>
    <p:sldId id="394" r:id="rId12"/>
    <p:sldId id="392" r:id="rId13"/>
    <p:sldId id="432" r:id="rId14"/>
    <p:sldId id="380" r:id="rId15"/>
    <p:sldId id="381" r:id="rId16"/>
    <p:sldId id="382" r:id="rId17"/>
    <p:sldId id="383" r:id="rId18"/>
    <p:sldId id="386" r:id="rId19"/>
    <p:sldId id="441" r:id="rId20"/>
    <p:sldId id="440" r:id="rId21"/>
    <p:sldId id="388" r:id="rId22"/>
    <p:sldId id="395" r:id="rId23"/>
    <p:sldId id="389" r:id="rId24"/>
    <p:sldId id="396" r:id="rId25"/>
    <p:sldId id="442" r:id="rId26"/>
    <p:sldId id="445" r:id="rId27"/>
    <p:sldId id="433" r:id="rId28"/>
    <p:sldId id="370" r:id="rId29"/>
    <p:sldId id="369" r:id="rId30"/>
    <p:sldId id="427" r:id="rId31"/>
    <p:sldId id="428" r:id="rId32"/>
    <p:sldId id="429" r:id="rId33"/>
  </p:sldIdLst>
  <p:sldSz cx="9144000" cy="5143500" type="screen16x9"/>
  <p:notesSz cx="9942513" cy="6810375"/>
  <p:embeddedFontLst>
    <p:embeddedFont>
      <p:font typeface="Trebuchet MS" panose="020B0603020202020204" pitchFamily="34" charset="0"/>
      <p:regular r:id="rId36"/>
      <p:bold r:id="rId37"/>
      <p:italic r:id="rId38"/>
      <p:boldItalic r:id="rId39"/>
    </p:embeddedFont>
    <p:embeddedFont>
      <p:font typeface="Ubuntu" panose="020B0604020202020204" charset="0"/>
      <p:regular r:id="rId40"/>
      <p:bold r:id="rId41"/>
      <p:italic r:id="rId42"/>
      <p:boldItalic r:id="rId43"/>
    </p:embeddedFont>
    <p:embeddedFont>
      <p:font typeface="Calibri" panose="020F0502020204030204" pitchFamily="34" charset="0"/>
      <p:regular r:id="rId44"/>
      <p:bold r:id="rId45"/>
      <p:italic r:id="rId46"/>
      <p:boldItalic r:id="rId47"/>
    </p:embeddedFont>
  </p:embeddedFontLst>
  <p:defaultTextStyle>
    <a:defPPr>
      <a:defRPr lang="de-DE"/>
    </a:defPPr>
    <a:lvl1pPr marL="0" algn="l" defTabSz="641909" rtl="0" eaLnBrk="1" latinLnBrk="0" hangingPunct="1">
      <a:defRPr sz="1264" kern="1200">
        <a:solidFill>
          <a:schemeClr val="tx1"/>
        </a:solidFill>
        <a:latin typeface="+mn-lt"/>
        <a:ea typeface="+mn-ea"/>
        <a:cs typeface="+mn-cs"/>
      </a:defRPr>
    </a:lvl1pPr>
    <a:lvl2pPr marL="320954" algn="l" defTabSz="641909" rtl="0" eaLnBrk="1" latinLnBrk="0" hangingPunct="1">
      <a:defRPr sz="1264" kern="1200">
        <a:solidFill>
          <a:schemeClr val="tx1"/>
        </a:solidFill>
        <a:latin typeface="+mn-lt"/>
        <a:ea typeface="+mn-ea"/>
        <a:cs typeface="+mn-cs"/>
      </a:defRPr>
    </a:lvl2pPr>
    <a:lvl3pPr marL="641909" algn="l" defTabSz="641909" rtl="0" eaLnBrk="1" latinLnBrk="0" hangingPunct="1">
      <a:defRPr sz="1264" kern="1200">
        <a:solidFill>
          <a:schemeClr val="tx1"/>
        </a:solidFill>
        <a:latin typeface="+mn-lt"/>
        <a:ea typeface="+mn-ea"/>
        <a:cs typeface="+mn-cs"/>
      </a:defRPr>
    </a:lvl3pPr>
    <a:lvl4pPr marL="962863" algn="l" defTabSz="641909" rtl="0" eaLnBrk="1" latinLnBrk="0" hangingPunct="1">
      <a:defRPr sz="1264" kern="1200">
        <a:solidFill>
          <a:schemeClr val="tx1"/>
        </a:solidFill>
        <a:latin typeface="+mn-lt"/>
        <a:ea typeface="+mn-ea"/>
        <a:cs typeface="+mn-cs"/>
      </a:defRPr>
    </a:lvl4pPr>
    <a:lvl5pPr marL="1283818" algn="l" defTabSz="641909" rtl="0" eaLnBrk="1" latinLnBrk="0" hangingPunct="1">
      <a:defRPr sz="1264" kern="1200">
        <a:solidFill>
          <a:schemeClr val="tx1"/>
        </a:solidFill>
        <a:latin typeface="+mn-lt"/>
        <a:ea typeface="+mn-ea"/>
        <a:cs typeface="+mn-cs"/>
      </a:defRPr>
    </a:lvl5pPr>
    <a:lvl6pPr marL="1604772" algn="l" defTabSz="641909" rtl="0" eaLnBrk="1" latinLnBrk="0" hangingPunct="1">
      <a:defRPr sz="1264" kern="1200">
        <a:solidFill>
          <a:schemeClr val="tx1"/>
        </a:solidFill>
        <a:latin typeface="+mn-lt"/>
        <a:ea typeface="+mn-ea"/>
        <a:cs typeface="+mn-cs"/>
      </a:defRPr>
    </a:lvl6pPr>
    <a:lvl7pPr marL="1925726" algn="l" defTabSz="641909" rtl="0" eaLnBrk="1" latinLnBrk="0" hangingPunct="1">
      <a:defRPr sz="1264" kern="1200">
        <a:solidFill>
          <a:schemeClr val="tx1"/>
        </a:solidFill>
        <a:latin typeface="+mn-lt"/>
        <a:ea typeface="+mn-ea"/>
        <a:cs typeface="+mn-cs"/>
      </a:defRPr>
    </a:lvl7pPr>
    <a:lvl8pPr marL="2246681" algn="l" defTabSz="641909" rtl="0" eaLnBrk="1" latinLnBrk="0" hangingPunct="1">
      <a:defRPr sz="1264" kern="1200">
        <a:solidFill>
          <a:schemeClr val="tx1"/>
        </a:solidFill>
        <a:latin typeface="+mn-lt"/>
        <a:ea typeface="+mn-ea"/>
        <a:cs typeface="+mn-cs"/>
      </a:defRPr>
    </a:lvl8pPr>
    <a:lvl9pPr marL="2567635" algn="l" defTabSz="641909" rtl="0" eaLnBrk="1" latinLnBrk="0" hangingPunct="1">
      <a:defRPr sz="1264" kern="1200">
        <a:solidFill>
          <a:schemeClr val="tx1"/>
        </a:solidFill>
        <a:latin typeface="+mn-lt"/>
        <a:ea typeface="+mn-ea"/>
        <a:cs typeface="+mn-cs"/>
      </a:defRPr>
    </a:lvl9pPr>
  </p:defaultTextStyle>
  <p:extLst>
    <p:ext uri="{521415D9-36F7-43E2-AB2F-B90AF26B5E84}">
      <p14:sectionLst xmlns:p14="http://schemas.microsoft.com/office/powerpoint/2010/main">
        <p14:section name="Electric Cloud" id="{734D4920-F21A-41B6-BEE0-3B43BA6DCB41}">
          <p14:sldIdLst>
            <p14:sldId id="335"/>
            <p14:sldId id="374"/>
            <p14:sldId id="431"/>
            <p14:sldId id="436"/>
            <p14:sldId id="437"/>
            <p14:sldId id="365"/>
            <p14:sldId id="430"/>
            <p14:sldId id="435"/>
            <p14:sldId id="400"/>
            <p14:sldId id="393"/>
            <p14:sldId id="394"/>
            <p14:sldId id="392"/>
            <p14:sldId id="432"/>
            <p14:sldId id="380"/>
            <p14:sldId id="381"/>
            <p14:sldId id="382"/>
            <p14:sldId id="383"/>
            <p14:sldId id="386"/>
            <p14:sldId id="441"/>
            <p14:sldId id="440"/>
            <p14:sldId id="388"/>
            <p14:sldId id="395"/>
            <p14:sldId id="389"/>
            <p14:sldId id="396"/>
            <p14:sldId id="442"/>
            <p14:sldId id="445"/>
            <p14:sldId id="433"/>
            <p14:sldId id="370"/>
            <p14:sldId id="369"/>
            <p14:sldId id="427"/>
            <p14:sldId id="428"/>
            <p14:sldId id="429"/>
          </p14:sldIdLst>
        </p14:section>
      </p14:sectionLst>
    </p:ext>
    <p:ext uri="{EFAFB233-063F-42B5-8137-9DF3F51BA10A}">
      <p15:sldGuideLst xmlns="" xmlns:p15="http://schemas.microsoft.com/office/powerpoint/2012/main">
        <p15:guide id="1" orient="horz" pos="480" userDrawn="1">
          <p15:clr>
            <a:srgbClr val="A4A3A4"/>
          </p15:clr>
        </p15:guide>
        <p15:guide id="2" orient="horz" pos="974" userDrawn="1">
          <p15:clr>
            <a:srgbClr val="A4A3A4"/>
          </p15:clr>
        </p15:guide>
        <p15:guide id="3" orient="horz" pos="752" userDrawn="1">
          <p15:clr>
            <a:srgbClr val="A4A3A4"/>
          </p15:clr>
        </p15:guide>
        <p15:guide id="4" orient="horz" pos="3134" userDrawn="1">
          <p15:clr>
            <a:srgbClr val="A4A3A4"/>
          </p15:clr>
        </p15:guide>
        <p15:guide id="5" orient="horz" pos="2878" userDrawn="1">
          <p15:clr>
            <a:srgbClr val="A4A3A4"/>
          </p15:clr>
        </p15:guide>
        <p15:guide id="6" orient="horz" pos="1977" userDrawn="1">
          <p15:clr>
            <a:srgbClr val="A4A3A4"/>
          </p15:clr>
        </p15:guide>
        <p15:guide id="7" orient="horz" pos="1875" userDrawn="1">
          <p15:clr>
            <a:srgbClr val="A4A3A4"/>
          </p15:clr>
        </p15:guide>
        <p15:guide id="8" pos="317" userDrawn="1">
          <p15:clr>
            <a:srgbClr val="A4A3A4"/>
          </p15:clr>
        </p15:guide>
        <p15:guide id="9" pos="5443" userDrawn="1">
          <p15:clr>
            <a:srgbClr val="A4A3A4"/>
          </p15:clr>
        </p15:guide>
        <p15:guide id="10" pos="1497" userDrawn="1">
          <p15:clr>
            <a:srgbClr val="A4A3A4"/>
          </p15:clr>
        </p15:guide>
        <p15:guide id="11" pos="1633" userDrawn="1">
          <p15:clr>
            <a:srgbClr val="A4A3A4"/>
          </p15:clr>
        </p15:guide>
        <p15:guide id="12" pos="2812" userDrawn="1">
          <p15:clr>
            <a:srgbClr val="A4A3A4"/>
          </p15:clr>
        </p15:guide>
        <p15:guide id="13" pos="2948" userDrawn="1">
          <p15:clr>
            <a:srgbClr val="A4A3A4"/>
          </p15:clr>
        </p15:guide>
        <p15:guide id="14" pos="4127" userDrawn="1">
          <p15:clr>
            <a:srgbClr val="A4A3A4"/>
          </p15:clr>
        </p15:guide>
        <p15:guide id="15" pos="4263" userDrawn="1">
          <p15:clr>
            <a:srgbClr val="A4A3A4"/>
          </p15:clr>
        </p15:guide>
      </p15:sldGuideLst>
    </p:ext>
    <p:ext uri="{2D200454-40CA-4A62-9FC3-DE9A4176ACB9}">
      <p15:notesGuideLst xmlns="" xmlns:p15="http://schemas.microsoft.com/office/powerpoint/2012/main">
        <p15:guide id="1" orient="horz" pos="3091">
          <p15:clr>
            <a:srgbClr val="A4A3A4"/>
          </p15:clr>
        </p15:guide>
        <p15:guide id="2" orient="horz" pos="535">
          <p15:clr>
            <a:srgbClr val="A4A3A4"/>
          </p15:clr>
        </p15:guide>
        <p15:guide id="3" orient="horz" pos="3925">
          <p15:clr>
            <a:srgbClr val="A4A3A4"/>
          </p15:clr>
        </p15:guide>
        <p15:guide id="4" pos="3698">
          <p15:clr>
            <a:srgbClr val="A4A3A4"/>
          </p15:clr>
        </p15:guide>
        <p15:guide id="5" pos="3947">
          <p15:clr>
            <a:srgbClr val="A4A3A4"/>
          </p15:clr>
        </p15:guide>
        <p15:guide id="6" pos="6017">
          <p15:clr>
            <a:srgbClr val="A4A3A4"/>
          </p15:clr>
        </p15:guide>
        <p15:guide id="7" pos="29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612" autoAdjust="0"/>
    <p:restoredTop sz="85899" autoAdjust="0"/>
  </p:normalViewPr>
  <p:slideViewPr>
    <p:cSldViewPr snapToObjects="1" showGuides="1">
      <p:cViewPr>
        <p:scale>
          <a:sx n="100" d="100"/>
          <a:sy n="100" d="100"/>
        </p:scale>
        <p:origin x="-324" y="336"/>
      </p:cViewPr>
      <p:guideLst>
        <p:guide orient="horz" pos="480"/>
        <p:guide orient="horz" pos="974"/>
        <p:guide orient="horz" pos="752"/>
        <p:guide orient="horz" pos="3134"/>
        <p:guide orient="horz" pos="2878"/>
        <p:guide orient="horz" pos="1977"/>
        <p:guide orient="horz" pos="1875"/>
        <p:guide pos="317"/>
        <p:guide pos="5443"/>
        <p:guide pos="1497"/>
        <p:guide pos="1633"/>
        <p:guide pos="2812"/>
        <p:guide pos="2948"/>
        <p:guide pos="4127"/>
        <p:guide pos="4263"/>
      </p:guideLst>
    </p:cSldViewPr>
  </p:slideViewPr>
  <p:outlineViewPr>
    <p:cViewPr>
      <p:scale>
        <a:sx n="33" d="100"/>
        <a:sy n="33" d="100"/>
      </p:scale>
      <p:origin x="0" y="1544"/>
    </p:cViewPr>
  </p:outlineViewPr>
  <p:notesTextViewPr>
    <p:cViewPr>
      <p:scale>
        <a:sx n="1" d="1"/>
        <a:sy n="1" d="1"/>
      </p:scale>
      <p:origin x="0" y="0"/>
    </p:cViewPr>
  </p:notesTextViewPr>
  <p:sorterViewPr>
    <p:cViewPr>
      <p:scale>
        <a:sx n="90" d="100"/>
        <a:sy n="90" d="100"/>
      </p:scale>
      <p:origin x="0" y="1896"/>
    </p:cViewPr>
  </p:sorterViewPr>
  <p:notesViewPr>
    <p:cSldViewPr snapToObjects="1" showGuides="1">
      <p:cViewPr>
        <p:scale>
          <a:sx n="174" d="100"/>
          <a:sy n="174" d="100"/>
        </p:scale>
        <p:origin x="-738" y="-948"/>
      </p:cViewPr>
      <p:guideLst>
        <p:guide orient="horz" pos="3091"/>
        <p:guide orient="horz" pos="535"/>
        <p:guide orient="horz" pos="3925"/>
        <p:guide pos="3698"/>
        <p:guide pos="3947"/>
        <p:guide pos="6017"/>
        <p:guide pos="29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13A4CE-B6B5-6942-AEA7-80D04A00BB89}" type="doc">
      <dgm:prSet loTypeId="urn:microsoft.com/office/officeart/2005/8/layout/hChevron3" loCatId="" qsTypeId="urn:microsoft.com/office/officeart/2005/8/quickstyle/3d2" qsCatId="3D" csTypeId="urn:microsoft.com/office/officeart/2005/8/colors/accent0_3" csCatId="mainScheme" phldr="1"/>
      <dgm:spPr/>
    </dgm:pt>
    <dgm:pt modelId="{A95B8D98-C65D-48FC-ABB4-6881AC16EBE1}">
      <dgm:prSet custT="1"/>
      <dgm:spPr>
        <a:solidFill>
          <a:schemeClr val="accent1"/>
        </a:solidFill>
      </dgm:spPr>
      <dgm:t>
        <a:bodyPr/>
        <a:lstStyle/>
        <a:p>
          <a:r>
            <a:rPr lang="en-US" sz="2000" dirty="0" smtClean="0"/>
            <a:t>2014 q3</a:t>
          </a:r>
          <a:endParaRPr lang="en-US" sz="2000" dirty="0"/>
        </a:p>
      </dgm:t>
    </dgm:pt>
    <dgm:pt modelId="{216458EE-6D19-4D13-AFB5-39BB65D9F942}" type="parTrans" cxnId="{292DFEA3-C742-4D17-B8EE-C6B46C08D5C6}">
      <dgm:prSet/>
      <dgm:spPr/>
      <dgm:t>
        <a:bodyPr/>
        <a:lstStyle/>
        <a:p>
          <a:endParaRPr lang="en-US"/>
        </a:p>
      </dgm:t>
    </dgm:pt>
    <dgm:pt modelId="{20938BAD-C233-4890-9C3B-7EC7DA3233C0}" type="sibTrans" cxnId="{292DFEA3-C742-4D17-B8EE-C6B46C08D5C6}">
      <dgm:prSet/>
      <dgm:spPr/>
      <dgm:t>
        <a:bodyPr/>
        <a:lstStyle/>
        <a:p>
          <a:endParaRPr lang="en-US"/>
        </a:p>
      </dgm:t>
    </dgm:pt>
    <dgm:pt modelId="{305E5178-4D44-4C5F-81B6-9D2BC1A82ECD}">
      <dgm:prSet custT="1"/>
      <dgm:spPr>
        <a:solidFill>
          <a:srgbClr val="92D050"/>
        </a:solidFill>
      </dgm:spPr>
      <dgm:t>
        <a:bodyPr/>
        <a:lstStyle/>
        <a:p>
          <a:pPr algn="ctr"/>
          <a:r>
            <a:rPr lang="en-US" sz="1800" dirty="0" smtClean="0"/>
            <a:t>Future</a:t>
          </a:r>
          <a:endParaRPr lang="en-US" sz="2200" dirty="0"/>
        </a:p>
      </dgm:t>
    </dgm:pt>
    <dgm:pt modelId="{1F4CBF19-0865-4BC6-87E0-D16C2BE3605A}" type="parTrans" cxnId="{EECC1D57-3717-4085-8D9A-E1FAA4842F2E}">
      <dgm:prSet/>
      <dgm:spPr/>
      <dgm:t>
        <a:bodyPr/>
        <a:lstStyle/>
        <a:p>
          <a:endParaRPr lang="en-US"/>
        </a:p>
      </dgm:t>
    </dgm:pt>
    <dgm:pt modelId="{BE9B25AE-9BC7-4571-B4B8-6C599164AB3D}" type="sibTrans" cxnId="{EECC1D57-3717-4085-8D9A-E1FAA4842F2E}">
      <dgm:prSet/>
      <dgm:spPr/>
      <dgm:t>
        <a:bodyPr/>
        <a:lstStyle/>
        <a:p>
          <a:endParaRPr lang="en-US"/>
        </a:p>
      </dgm:t>
    </dgm:pt>
    <dgm:pt modelId="{4DDB8912-791A-422E-A5C6-C156F30B2412}">
      <dgm:prSet custT="1"/>
      <dgm:spPr>
        <a:solidFill>
          <a:schemeClr val="tx2"/>
        </a:solidFill>
      </dgm:spPr>
      <dgm:t>
        <a:bodyPr/>
        <a:lstStyle/>
        <a:p>
          <a:pPr algn="l"/>
          <a:r>
            <a:rPr lang="en-US" sz="1800" dirty="0" smtClean="0"/>
            <a:t>2014H1</a:t>
          </a:r>
          <a:endParaRPr lang="en-US" sz="1800" dirty="0"/>
        </a:p>
      </dgm:t>
    </dgm:pt>
    <dgm:pt modelId="{F3AD471C-74D3-451B-9DFA-E898DDFDA81D}" type="parTrans" cxnId="{A93E53FD-CE5D-4CB6-ADD7-835829643E0F}">
      <dgm:prSet/>
      <dgm:spPr/>
      <dgm:t>
        <a:bodyPr/>
        <a:lstStyle/>
        <a:p>
          <a:endParaRPr lang="en-US"/>
        </a:p>
      </dgm:t>
    </dgm:pt>
    <dgm:pt modelId="{B38F466E-2D8F-4E4F-8FD2-1E138F38BB86}" type="sibTrans" cxnId="{A93E53FD-CE5D-4CB6-ADD7-835829643E0F}">
      <dgm:prSet/>
      <dgm:spPr/>
      <dgm:t>
        <a:bodyPr/>
        <a:lstStyle/>
        <a:p>
          <a:endParaRPr lang="en-US"/>
        </a:p>
      </dgm:t>
    </dgm:pt>
    <dgm:pt modelId="{A5CD7F92-60DF-4457-999A-06F27F29B14C}">
      <dgm:prSet custT="1"/>
      <dgm:spPr>
        <a:solidFill>
          <a:schemeClr val="accent1"/>
        </a:solidFill>
      </dgm:spPr>
      <dgm:t>
        <a:bodyPr/>
        <a:lstStyle/>
        <a:p>
          <a:r>
            <a:rPr lang="en-US" sz="1800" dirty="0" smtClean="0"/>
            <a:t>2014 q4</a:t>
          </a:r>
          <a:endParaRPr lang="en-US" sz="1800" dirty="0"/>
        </a:p>
      </dgm:t>
    </dgm:pt>
    <dgm:pt modelId="{EBEBCDF6-5A48-44E0-9E76-1B19EE34A39E}" type="parTrans" cxnId="{CD9CEEC1-1121-47D6-99E8-C62198D22355}">
      <dgm:prSet/>
      <dgm:spPr/>
      <dgm:t>
        <a:bodyPr/>
        <a:lstStyle/>
        <a:p>
          <a:endParaRPr lang="en-US"/>
        </a:p>
      </dgm:t>
    </dgm:pt>
    <dgm:pt modelId="{375F495A-F219-46B9-AC5F-0B678686BDFD}" type="sibTrans" cxnId="{CD9CEEC1-1121-47D6-99E8-C62198D22355}">
      <dgm:prSet/>
      <dgm:spPr/>
      <dgm:t>
        <a:bodyPr/>
        <a:lstStyle/>
        <a:p>
          <a:endParaRPr lang="en-US"/>
        </a:p>
      </dgm:t>
    </dgm:pt>
    <dgm:pt modelId="{FF6E1CCE-DC79-994C-9C8C-4854BCCA3308}" type="pres">
      <dgm:prSet presAssocID="{6D13A4CE-B6B5-6942-AEA7-80D04A00BB89}" presName="Name0" presStyleCnt="0">
        <dgm:presLayoutVars>
          <dgm:dir/>
          <dgm:resizeHandles val="exact"/>
        </dgm:presLayoutVars>
      </dgm:prSet>
      <dgm:spPr/>
    </dgm:pt>
    <dgm:pt modelId="{3CE03D81-DE26-4852-A172-CC5DE83E8D76}" type="pres">
      <dgm:prSet presAssocID="{4DDB8912-791A-422E-A5C6-C156F30B2412}" presName="parTxOnly" presStyleLbl="node1" presStyleIdx="0" presStyleCnt="4" custScaleX="43308" custLinFactNeighborY="11186">
        <dgm:presLayoutVars>
          <dgm:bulletEnabled val="1"/>
        </dgm:presLayoutVars>
      </dgm:prSet>
      <dgm:spPr/>
      <dgm:t>
        <a:bodyPr/>
        <a:lstStyle/>
        <a:p>
          <a:endParaRPr lang="en-US"/>
        </a:p>
      </dgm:t>
    </dgm:pt>
    <dgm:pt modelId="{A74FC6FD-4E5A-446D-B7AA-0520DAF9A8F7}" type="pres">
      <dgm:prSet presAssocID="{B38F466E-2D8F-4E4F-8FD2-1E138F38BB86}" presName="parSpace" presStyleCnt="0"/>
      <dgm:spPr/>
    </dgm:pt>
    <dgm:pt modelId="{662C831D-DBA4-46E9-AEC7-FD32A8DB05AE}" type="pres">
      <dgm:prSet presAssocID="{A95B8D98-C65D-48FC-ABB4-6881AC16EBE1}" presName="parTxOnly" presStyleLbl="node1" presStyleIdx="1" presStyleCnt="4" custScaleX="78315" custScaleY="52037" custLinFactNeighborY="17890">
        <dgm:presLayoutVars>
          <dgm:bulletEnabled val="1"/>
        </dgm:presLayoutVars>
      </dgm:prSet>
      <dgm:spPr/>
      <dgm:t>
        <a:bodyPr/>
        <a:lstStyle/>
        <a:p>
          <a:endParaRPr lang="en-US"/>
        </a:p>
      </dgm:t>
    </dgm:pt>
    <dgm:pt modelId="{E4286178-D1B1-480D-B388-B3F4DC88BDDD}" type="pres">
      <dgm:prSet presAssocID="{20938BAD-C233-4890-9C3B-7EC7DA3233C0}" presName="parSpace" presStyleCnt="0"/>
      <dgm:spPr/>
    </dgm:pt>
    <dgm:pt modelId="{92B9FD3A-3313-4990-B625-8489375D64BA}" type="pres">
      <dgm:prSet presAssocID="{A5CD7F92-60DF-4457-999A-06F27F29B14C}" presName="parTxOnly" presStyleLbl="node1" presStyleIdx="2" presStyleCnt="4" custScaleX="78315" custScaleY="52037" custLinFactNeighborY="17890">
        <dgm:presLayoutVars>
          <dgm:bulletEnabled val="1"/>
        </dgm:presLayoutVars>
      </dgm:prSet>
      <dgm:spPr/>
      <dgm:t>
        <a:bodyPr/>
        <a:lstStyle/>
        <a:p>
          <a:endParaRPr lang="en-US"/>
        </a:p>
      </dgm:t>
    </dgm:pt>
    <dgm:pt modelId="{4761EC57-D3DC-4D2D-8231-7C9BCB5CA1CA}" type="pres">
      <dgm:prSet presAssocID="{375F495A-F219-46B9-AC5F-0B678686BDFD}" presName="parSpace" presStyleCnt="0"/>
      <dgm:spPr/>
    </dgm:pt>
    <dgm:pt modelId="{F23B2842-DF15-454A-83C8-60728899132D}" type="pres">
      <dgm:prSet presAssocID="{305E5178-4D44-4C5F-81B6-9D2BC1A82ECD}" presName="parTxOnly" presStyleLbl="node1" presStyleIdx="3" presStyleCnt="4" custScaleX="39393" custLinFactNeighborY="11186">
        <dgm:presLayoutVars>
          <dgm:bulletEnabled val="1"/>
        </dgm:presLayoutVars>
      </dgm:prSet>
      <dgm:spPr/>
      <dgm:t>
        <a:bodyPr/>
        <a:lstStyle/>
        <a:p>
          <a:endParaRPr lang="en-US"/>
        </a:p>
      </dgm:t>
    </dgm:pt>
  </dgm:ptLst>
  <dgm:cxnLst>
    <dgm:cxn modelId="{EECC1D57-3717-4085-8D9A-E1FAA4842F2E}" srcId="{6D13A4CE-B6B5-6942-AEA7-80D04A00BB89}" destId="{305E5178-4D44-4C5F-81B6-9D2BC1A82ECD}" srcOrd="3" destOrd="0" parTransId="{1F4CBF19-0865-4BC6-87E0-D16C2BE3605A}" sibTransId="{BE9B25AE-9BC7-4571-B4B8-6C599164AB3D}"/>
    <dgm:cxn modelId="{C3986A70-74FD-4D13-8FDB-E5662EE37EC4}" type="presOf" srcId="{305E5178-4D44-4C5F-81B6-9D2BC1A82ECD}" destId="{F23B2842-DF15-454A-83C8-60728899132D}" srcOrd="0" destOrd="0" presId="urn:microsoft.com/office/officeart/2005/8/layout/hChevron3"/>
    <dgm:cxn modelId="{5CE8D11A-7E51-4C55-9AEF-DCB27000EFED}" type="presOf" srcId="{6D13A4CE-B6B5-6942-AEA7-80D04A00BB89}" destId="{FF6E1CCE-DC79-994C-9C8C-4854BCCA3308}" srcOrd="0" destOrd="0" presId="urn:microsoft.com/office/officeart/2005/8/layout/hChevron3"/>
    <dgm:cxn modelId="{A93E53FD-CE5D-4CB6-ADD7-835829643E0F}" srcId="{6D13A4CE-B6B5-6942-AEA7-80D04A00BB89}" destId="{4DDB8912-791A-422E-A5C6-C156F30B2412}" srcOrd="0" destOrd="0" parTransId="{F3AD471C-74D3-451B-9DFA-E898DDFDA81D}" sibTransId="{B38F466E-2D8F-4E4F-8FD2-1E138F38BB86}"/>
    <dgm:cxn modelId="{CD9CEEC1-1121-47D6-99E8-C62198D22355}" srcId="{6D13A4CE-B6B5-6942-AEA7-80D04A00BB89}" destId="{A5CD7F92-60DF-4457-999A-06F27F29B14C}" srcOrd="2" destOrd="0" parTransId="{EBEBCDF6-5A48-44E0-9E76-1B19EE34A39E}" sibTransId="{375F495A-F219-46B9-AC5F-0B678686BDFD}"/>
    <dgm:cxn modelId="{84C35AE9-DC8A-4E6C-9EFB-E74CCBB9332D}" type="presOf" srcId="{A95B8D98-C65D-48FC-ABB4-6881AC16EBE1}" destId="{662C831D-DBA4-46E9-AEC7-FD32A8DB05AE}" srcOrd="0" destOrd="0" presId="urn:microsoft.com/office/officeart/2005/8/layout/hChevron3"/>
    <dgm:cxn modelId="{C74DFB0C-D8C1-45F8-AECB-C3D40FC41A7D}" type="presOf" srcId="{4DDB8912-791A-422E-A5C6-C156F30B2412}" destId="{3CE03D81-DE26-4852-A172-CC5DE83E8D76}" srcOrd="0" destOrd="0" presId="urn:microsoft.com/office/officeart/2005/8/layout/hChevron3"/>
    <dgm:cxn modelId="{292DFEA3-C742-4D17-B8EE-C6B46C08D5C6}" srcId="{6D13A4CE-B6B5-6942-AEA7-80D04A00BB89}" destId="{A95B8D98-C65D-48FC-ABB4-6881AC16EBE1}" srcOrd="1" destOrd="0" parTransId="{216458EE-6D19-4D13-AFB5-39BB65D9F942}" sibTransId="{20938BAD-C233-4890-9C3B-7EC7DA3233C0}"/>
    <dgm:cxn modelId="{6D09B232-576C-42C9-8842-F9EA67665684}" type="presOf" srcId="{A5CD7F92-60DF-4457-999A-06F27F29B14C}" destId="{92B9FD3A-3313-4990-B625-8489375D64BA}" srcOrd="0" destOrd="0" presId="urn:microsoft.com/office/officeart/2005/8/layout/hChevron3"/>
    <dgm:cxn modelId="{F50D441B-973E-4955-B8BE-3010EA7663EF}" type="presParOf" srcId="{FF6E1CCE-DC79-994C-9C8C-4854BCCA3308}" destId="{3CE03D81-DE26-4852-A172-CC5DE83E8D76}" srcOrd="0" destOrd="0" presId="urn:microsoft.com/office/officeart/2005/8/layout/hChevron3"/>
    <dgm:cxn modelId="{10D16009-0EDE-4EC8-B40A-91717DCE64E0}" type="presParOf" srcId="{FF6E1CCE-DC79-994C-9C8C-4854BCCA3308}" destId="{A74FC6FD-4E5A-446D-B7AA-0520DAF9A8F7}" srcOrd="1" destOrd="0" presId="urn:microsoft.com/office/officeart/2005/8/layout/hChevron3"/>
    <dgm:cxn modelId="{33E47BA5-C4EF-470E-9F46-06244F6E2093}" type="presParOf" srcId="{FF6E1CCE-DC79-994C-9C8C-4854BCCA3308}" destId="{662C831D-DBA4-46E9-AEC7-FD32A8DB05AE}" srcOrd="2" destOrd="0" presId="urn:microsoft.com/office/officeart/2005/8/layout/hChevron3"/>
    <dgm:cxn modelId="{AFB51D85-93CA-4150-AD09-F5162C7C0168}" type="presParOf" srcId="{FF6E1CCE-DC79-994C-9C8C-4854BCCA3308}" destId="{E4286178-D1B1-480D-B388-B3F4DC88BDDD}" srcOrd="3" destOrd="0" presId="urn:microsoft.com/office/officeart/2005/8/layout/hChevron3"/>
    <dgm:cxn modelId="{3BDFE9CD-D7AF-41A4-921C-44A0FE7F199E}" type="presParOf" srcId="{FF6E1CCE-DC79-994C-9C8C-4854BCCA3308}" destId="{92B9FD3A-3313-4990-B625-8489375D64BA}" srcOrd="4" destOrd="0" presId="urn:microsoft.com/office/officeart/2005/8/layout/hChevron3"/>
    <dgm:cxn modelId="{358F6998-115F-4DAC-AB4A-4B397159ECF7}" type="presParOf" srcId="{FF6E1CCE-DC79-994C-9C8C-4854BCCA3308}" destId="{4761EC57-D3DC-4D2D-8231-7C9BCB5CA1CA}" srcOrd="5" destOrd="0" presId="urn:microsoft.com/office/officeart/2005/8/layout/hChevron3"/>
    <dgm:cxn modelId="{11219AAD-DABC-42BE-A482-81072997B02C}" type="presParOf" srcId="{FF6E1CCE-DC79-994C-9C8C-4854BCCA3308}" destId="{F23B2842-DF15-454A-83C8-60728899132D}"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13A4CE-B6B5-6942-AEA7-80D04A00BB89}" type="doc">
      <dgm:prSet loTypeId="urn:microsoft.com/office/officeart/2005/8/layout/hChevron3" loCatId="" qsTypeId="urn:microsoft.com/office/officeart/2005/8/quickstyle/3d2" qsCatId="3D" csTypeId="urn:microsoft.com/office/officeart/2005/8/colors/accent0_3" csCatId="mainScheme" phldr="1"/>
      <dgm:spPr/>
    </dgm:pt>
    <dgm:pt modelId="{A95B8D98-C65D-48FC-ABB4-6881AC16EBE1}">
      <dgm:prSet custT="1"/>
      <dgm:spPr>
        <a:solidFill>
          <a:schemeClr val="accent1"/>
        </a:solidFill>
      </dgm:spPr>
      <dgm:t>
        <a:bodyPr/>
        <a:lstStyle/>
        <a:p>
          <a:r>
            <a:rPr lang="en-US" sz="2000" dirty="0" smtClean="0"/>
            <a:t>2014 q3</a:t>
          </a:r>
          <a:endParaRPr lang="en-US" sz="2000" dirty="0"/>
        </a:p>
      </dgm:t>
    </dgm:pt>
    <dgm:pt modelId="{216458EE-6D19-4D13-AFB5-39BB65D9F942}" type="parTrans" cxnId="{292DFEA3-C742-4D17-B8EE-C6B46C08D5C6}">
      <dgm:prSet/>
      <dgm:spPr/>
      <dgm:t>
        <a:bodyPr/>
        <a:lstStyle/>
        <a:p>
          <a:endParaRPr lang="en-US"/>
        </a:p>
      </dgm:t>
    </dgm:pt>
    <dgm:pt modelId="{20938BAD-C233-4890-9C3B-7EC7DA3233C0}" type="sibTrans" cxnId="{292DFEA3-C742-4D17-B8EE-C6B46C08D5C6}">
      <dgm:prSet/>
      <dgm:spPr/>
      <dgm:t>
        <a:bodyPr/>
        <a:lstStyle/>
        <a:p>
          <a:endParaRPr lang="en-US"/>
        </a:p>
      </dgm:t>
    </dgm:pt>
    <dgm:pt modelId="{305E5178-4D44-4C5F-81B6-9D2BC1A82ECD}">
      <dgm:prSet custT="1"/>
      <dgm:spPr>
        <a:solidFill>
          <a:srgbClr val="92D050"/>
        </a:solidFill>
      </dgm:spPr>
      <dgm:t>
        <a:bodyPr/>
        <a:lstStyle/>
        <a:p>
          <a:pPr algn="ctr"/>
          <a:r>
            <a:rPr lang="en-US" sz="1800" dirty="0" smtClean="0"/>
            <a:t>Future</a:t>
          </a:r>
          <a:endParaRPr lang="en-US" sz="2200" dirty="0"/>
        </a:p>
      </dgm:t>
    </dgm:pt>
    <dgm:pt modelId="{1F4CBF19-0865-4BC6-87E0-D16C2BE3605A}" type="parTrans" cxnId="{EECC1D57-3717-4085-8D9A-E1FAA4842F2E}">
      <dgm:prSet/>
      <dgm:spPr/>
      <dgm:t>
        <a:bodyPr/>
        <a:lstStyle/>
        <a:p>
          <a:endParaRPr lang="en-US"/>
        </a:p>
      </dgm:t>
    </dgm:pt>
    <dgm:pt modelId="{BE9B25AE-9BC7-4571-B4B8-6C599164AB3D}" type="sibTrans" cxnId="{EECC1D57-3717-4085-8D9A-E1FAA4842F2E}">
      <dgm:prSet/>
      <dgm:spPr/>
      <dgm:t>
        <a:bodyPr/>
        <a:lstStyle/>
        <a:p>
          <a:endParaRPr lang="en-US"/>
        </a:p>
      </dgm:t>
    </dgm:pt>
    <dgm:pt modelId="{4DDB8912-791A-422E-A5C6-C156F30B2412}">
      <dgm:prSet custT="1"/>
      <dgm:spPr>
        <a:solidFill>
          <a:schemeClr val="tx2"/>
        </a:solidFill>
      </dgm:spPr>
      <dgm:t>
        <a:bodyPr/>
        <a:lstStyle/>
        <a:p>
          <a:pPr algn="l"/>
          <a:r>
            <a:rPr lang="en-US" sz="1800" dirty="0" smtClean="0"/>
            <a:t>2014H1</a:t>
          </a:r>
          <a:endParaRPr lang="en-US" sz="1800" dirty="0"/>
        </a:p>
      </dgm:t>
    </dgm:pt>
    <dgm:pt modelId="{F3AD471C-74D3-451B-9DFA-E898DDFDA81D}" type="parTrans" cxnId="{A93E53FD-CE5D-4CB6-ADD7-835829643E0F}">
      <dgm:prSet/>
      <dgm:spPr/>
      <dgm:t>
        <a:bodyPr/>
        <a:lstStyle/>
        <a:p>
          <a:endParaRPr lang="en-US"/>
        </a:p>
      </dgm:t>
    </dgm:pt>
    <dgm:pt modelId="{B38F466E-2D8F-4E4F-8FD2-1E138F38BB86}" type="sibTrans" cxnId="{A93E53FD-CE5D-4CB6-ADD7-835829643E0F}">
      <dgm:prSet/>
      <dgm:spPr/>
      <dgm:t>
        <a:bodyPr/>
        <a:lstStyle/>
        <a:p>
          <a:endParaRPr lang="en-US"/>
        </a:p>
      </dgm:t>
    </dgm:pt>
    <dgm:pt modelId="{A5CD7F92-60DF-4457-999A-06F27F29B14C}">
      <dgm:prSet custT="1"/>
      <dgm:spPr>
        <a:solidFill>
          <a:schemeClr val="accent1"/>
        </a:solidFill>
      </dgm:spPr>
      <dgm:t>
        <a:bodyPr/>
        <a:lstStyle/>
        <a:p>
          <a:r>
            <a:rPr lang="en-US" sz="1800" dirty="0" smtClean="0"/>
            <a:t>2014 q4</a:t>
          </a:r>
          <a:endParaRPr lang="en-US" sz="1800" dirty="0"/>
        </a:p>
      </dgm:t>
    </dgm:pt>
    <dgm:pt modelId="{EBEBCDF6-5A48-44E0-9E76-1B19EE34A39E}" type="parTrans" cxnId="{CD9CEEC1-1121-47D6-99E8-C62198D22355}">
      <dgm:prSet/>
      <dgm:spPr/>
      <dgm:t>
        <a:bodyPr/>
        <a:lstStyle/>
        <a:p>
          <a:endParaRPr lang="en-US"/>
        </a:p>
      </dgm:t>
    </dgm:pt>
    <dgm:pt modelId="{375F495A-F219-46B9-AC5F-0B678686BDFD}" type="sibTrans" cxnId="{CD9CEEC1-1121-47D6-99E8-C62198D22355}">
      <dgm:prSet/>
      <dgm:spPr/>
      <dgm:t>
        <a:bodyPr/>
        <a:lstStyle/>
        <a:p>
          <a:endParaRPr lang="en-US"/>
        </a:p>
      </dgm:t>
    </dgm:pt>
    <dgm:pt modelId="{FF6E1CCE-DC79-994C-9C8C-4854BCCA3308}" type="pres">
      <dgm:prSet presAssocID="{6D13A4CE-B6B5-6942-AEA7-80D04A00BB89}" presName="Name0" presStyleCnt="0">
        <dgm:presLayoutVars>
          <dgm:dir/>
          <dgm:resizeHandles val="exact"/>
        </dgm:presLayoutVars>
      </dgm:prSet>
      <dgm:spPr/>
    </dgm:pt>
    <dgm:pt modelId="{3CE03D81-DE26-4852-A172-CC5DE83E8D76}" type="pres">
      <dgm:prSet presAssocID="{4DDB8912-791A-422E-A5C6-C156F30B2412}" presName="parTxOnly" presStyleLbl="node1" presStyleIdx="0" presStyleCnt="4" custScaleX="43308" custLinFactNeighborY="11186">
        <dgm:presLayoutVars>
          <dgm:bulletEnabled val="1"/>
        </dgm:presLayoutVars>
      </dgm:prSet>
      <dgm:spPr/>
      <dgm:t>
        <a:bodyPr/>
        <a:lstStyle/>
        <a:p>
          <a:endParaRPr lang="en-US"/>
        </a:p>
      </dgm:t>
    </dgm:pt>
    <dgm:pt modelId="{A74FC6FD-4E5A-446D-B7AA-0520DAF9A8F7}" type="pres">
      <dgm:prSet presAssocID="{B38F466E-2D8F-4E4F-8FD2-1E138F38BB86}" presName="parSpace" presStyleCnt="0"/>
      <dgm:spPr/>
    </dgm:pt>
    <dgm:pt modelId="{662C831D-DBA4-46E9-AEC7-FD32A8DB05AE}" type="pres">
      <dgm:prSet presAssocID="{A95B8D98-C65D-48FC-ABB4-6881AC16EBE1}" presName="parTxOnly" presStyleLbl="node1" presStyleIdx="1" presStyleCnt="4" custScaleX="78315" custScaleY="52037" custLinFactNeighborY="17890">
        <dgm:presLayoutVars>
          <dgm:bulletEnabled val="1"/>
        </dgm:presLayoutVars>
      </dgm:prSet>
      <dgm:spPr/>
      <dgm:t>
        <a:bodyPr/>
        <a:lstStyle/>
        <a:p>
          <a:endParaRPr lang="en-US"/>
        </a:p>
      </dgm:t>
    </dgm:pt>
    <dgm:pt modelId="{E4286178-D1B1-480D-B388-B3F4DC88BDDD}" type="pres">
      <dgm:prSet presAssocID="{20938BAD-C233-4890-9C3B-7EC7DA3233C0}" presName="parSpace" presStyleCnt="0"/>
      <dgm:spPr/>
    </dgm:pt>
    <dgm:pt modelId="{92B9FD3A-3313-4990-B625-8489375D64BA}" type="pres">
      <dgm:prSet presAssocID="{A5CD7F92-60DF-4457-999A-06F27F29B14C}" presName="parTxOnly" presStyleLbl="node1" presStyleIdx="2" presStyleCnt="4" custScaleX="78315" custScaleY="52037" custLinFactNeighborY="17890">
        <dgm:presLayoutVars>
          <dgm:bulletEnabled val="1"/>
        </dgm:presLayoutVars>
      </dgm:prSet>
      <dgm:spPr/>
      <dgm:t>
        <a:bodyPr/>
        <a:lstStyle/>
        <a:p>
          <a:endParaRPr lang="en-US"/>
        </a:p>
      </dgm:t>
    </dgm:pt>
    <dgm:pt modelId="{4761EC57-D3DC-4D2D-8231-7C9BCB5CA1CA}" type="pres">
      <dgm:prSet presAssocID="{375F495A-F219-46B9-AC5F-0B678686BDFD}" presName="parSpace" presStyleCnt="0"/>
      <dgm:spPr/>
    </dgm:pt>
    <dgm:pt modelId="{F23B2842-DF15-454A-83C8-60728899132D}" type="pres">
      <dgm:prSet presAssocID="{305E5178-4D44-4C5F-81B6-9D2BC1A82ECD}" presName="parTxOnly" presStyleLbl="node1" presStyleIdx="3" presStyleCnt="4" custScaleX="39393" custLinFactNeighborY="11186">
        <dgm:presLayoutVars>
          <dgm:bulletEnabled val="1"/>
        </dgm:presLayoutVars>
      </dgm:prSet>
      <dgm:spPr/>
      <dgm:t>
        <a:bodyPr/>
        <a:lstStyle/>
        <a:p>
          <a:endParaRPr lang="en-US"/>
        </a:p>
      </dgm:t>
    </dgm:pt>
  </dgm:ptLst>
  <dgm:cxnLst>
    <dgm:cxn modelId="{EECC1D57-3717-4085-8D9A-E1FAA4842F2E}" srcId="{6D13A4CE-B6B5-6942-AEA7-80D04A00BB89}" destId="{305E5178-4D44-4C5F-81B6-9D2BC1A82ECD}" srcOrd="3" destOrd="0" parTransId="{1F4CBF19-0865-4BC6-87E0-D16C2BE3605A}" sibTransId="{BE9B25AE-9BC7-4571-B4B8-6C599164AB3D}"/>
    <dgm:cxn modelId="{389FE575-3DF3-4F1D-9356-30B6C88AC5CB}" type="presOf" srcId="{A95B8D98-C65D-48FC-ABB4-6881AC16EBE1}" destId="{662C831D-DBA4-46E9-AEC7-FD32A8DB05AE}" srcOrd="0" destOrd="0" presId="urn:microsoft.com/office/officeart/2005/8/layout/hChevron3"/>
    <dgm:cxn modelId="{7D251CCB-CAC4-47F8-8FBE-D3C5587C7A56}" type="presOf" srcId="{305E5178-4D44-4C5F-81B6-9D2BC1A82ECD}" destId="{F23B2842-DF15-454A-83C8-60728899132D}" srcOrd="0" destOrd="0" presId="urn:microsoft.com/office/officeart/2005/8/layout/hChevron3"/>
    <dgm:cxn modelId="{A93E53FD-CE5D-4CB6-ADD7-835829643E0F}" srcId="{6D13A4CE-B6B5-6942-AEA7-80D04A00BB89}" destId="{4DDB8912-791A-422E-A5C6-C156F30B2412}" srcOrd="0" destOrd="0" parTransId="{F3AD471C-74D3-451B-9DFA-E898DDFDA81D}" sibTransId="{B38F466E-2D8F-4E4F-8FD2-1E138F38BB86}"/>
    <dgm:cxn modelId="{ABA8EFC8-7BC4-4EDE-ADFA-AAE0472F4021}" type="presOf" srcId="{6D13A4CE-B6B5-6942-AEA7-80D04A00BB89}" destId="{FF6E1CCE-DC79-994C-9C8C-4854BCCA3308}" srcOrd="0" destOrd="0" presId="urn:microsoft.com/office/officeart/2005/8/layout/hChevron3"/>
    <dgm:cxn modelId="{CD9CEEC1-1121-47D6-99E8-C62198D22355}" srcId="{6D13A4CE-B6B5-6942-AEA7-80D04A00BB89}" destId="{A5CD7F92-60DF-4457-999A-06F27F29B14C}" srcOrd="2" destOrd="0" parTransId="{EBEBCDF6-5A48-44E0-9E76-1B19EE34A39E}" sibTransId="{375F495A-F219-46B9-AC5F-0B678686BDFD}"/>
    <dgm:cxn modelId="{88C0ED01-737D-4E5F-824E-61A1F7541B02}" type="presOf" srcId="{4DDB8912-791A-422E-A5C6-C156F30B2412}" destId="{3CE03D81-DE26-4852-A172-CC5DE83E8D76}" srcOrd="0" destOrd="0" presId="urn:microsoft.com/office/officeart/2005/8/layout/hChevron3"/>
    <dgm:cxn modelId="{FDC40DF8-3792-452A-B64B-CD46456F4491}" type="presOf" srcId="{A5CD7F92-60DF-4457-999A-06F27F29B14C}" destId="{92B9FD3A-3313-4990-B625-8489375D64BA}" srcOrd="0" destOrd="0" presId="urn:microsoft.com/office/officeart/2005/8/layout/hChevron3"/>
    <dgm:cxn modelId="{292DFEA3-C742-4D17-B8EE-C6B46C08D5C6}" srcId="{6D13A4CE-B6B5-6942-AEA7-80D04A00BB89}" destId="{A95B8D98-C65D-48FC-ABB4-6881AC16EBE1}" srcOrd="1" destOrd="0" parTransId="{216458EE-6D19-4D13-AFB5-39BB65D9F942}" sibTransId="{20938BAD-C233-4890-9C3B-7EC7DA3233C0}"/>
    <dgm:cxn modelId="{C1497607-C2A7-4CBD-AA1D-0E2FA2BC68F3}" type="presParOf" srcId="{FF6E1CCE-DC79-994C-9C8C-4854BCCA3308}" destId="{3CE03D81-DE26-4852-A172-CC5DE83E8D76}" srcOrd="0" destOrd="0" presId="urn:microsoft.com/office/officeart/2005/8/layout/hChevron3"/>
    <dgm:cxn modelId="{CE485156-C7E7-4BAB-8829-0CFC6E06B170}" type="presParOf" srcId="{FF6E1CCE-DC79-994C-9C8C-4854BCCA3308}" destId="{A74FC6FD-4E5A-446D-B7AA-0520DAF9A8F7}" srcOrd="1" destOrd="0" presId="urn:microsoft.com/office/officeart/2005/8/layout/hChevron3"/>
    <dgm:cxn modelId="{9D8B319C-E1AE-4CB4-96DE-5058E182980D}" type="presParOf" srcId="{FF6E1CCE-DC79-994C-9C8C-4854BCCA3308}" destId="{662C831D-DBA4-46E9-AEC7-FD32A8DB05AE}" srcOrd="2" destOrd="0" presId="urn:microsoft.com/office/officeart/2005/8/layout/hChevron3"/>
    <dgm:cxn modelId="{0B22F6D3-DB2F-4C72-BA45-9E64A3124085}" type="presParOf" srcId="{FF6E1CCE-DC79-994C-9C8C-4854BCCA3308}" destId="{E4286178-D1B1-480D-B388-B3F4DC88BDDD}" srcOrd="3" destOrd="0" presId="urn:microsoft.com/office/officeart/2005/8/layout/hChevron3"/>
    <dgm:cxn modelId="{DDE7CA47-2991-47A9-A266-08378F9218BC}" type="presParOf" srcId="{FF6E1CCE-DC79-994C-9C8C-4854BCCA3308}" destId="{92B9FD3A-3313-4990-B625-8489375D64BA}" srcOrd="4" destOrd="0" presId="urn:microsoft.com/office/officeart/2005/8/layout/hChevron3"/>
    <dgm:cxn modelId="{8CFDD77C-3FBB-41C5-980B-87D9FD68A629}" type="presParOf" srcId="{FF6E1CCE-DC79-994C-9C8C-4854BCCA3308}" destId="{4761EC57-D3DC-4D2D-8231-7C9BCB5CA1CA}" srcOrd="5" destOrd="0" presId="urn:microsoft.com/office/officeart/2005/8/layout/hChevron3"/>
    <dgm:cxn modelId="{D9B69603-6F6B-49EA-80C7-7E8B481E9135}" type="presParOf" srcId="{FF6E1CCE-DC79-994C-9C8C-4854BCCA3308}" destId="{F23B2842-DF15-454A-83C8-60728899132D}"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13A4CE-B6B5-6942-AEA7-80D04A00BB89}" type="doc">
      <dgm:prSet loTypeId="urn:microsoft.com/office/officeart/2005/8/layout/hChevron3" loCatId="" qsTypeId="urn:microsoft.com/office/officeart/2005/8/quickstyle/3d2" qsCatId="3D" csTypeId="urn:microsoft.com/office/officeart/2005/8/colors/accent0_3" csCatId="mainScheme" phldr="1"/>
      <dgm:spPr/>
    </dgm:pt>
    <dgm:pt modelId="{A95B8D98-C65D-48FC-ABB4-6881AC16EBE1}">
      <dgm:prSet custT="1"/>
      <dgm:spPr>
        <a:solidFill>
          <a:schemeClr val="accent1"/>
        </a:solidFill>
      </dgm:spPr>
      <dgm:t>
        <a:bodyPr/>
        <a:lstStyle/>
        <a:p>
          <a:r>
            <a:rPr lang="en-US" sz="2000" dirty="0" smtClean="0"/>
            <a:t>2014 q3</a:t>
          </a:r>
          <a:endParaRPr lang="en-US" sz="2000" dirty="0"/>
        </a:p>
      </dgm:t>
    </dgm:pt>
    <dgm:pt modelId="{216458EE-6D19-4D13-AFB5-39BB65D9F942}" type="parTrans" cxnId="{292DFEA3-C742-4D17-B8EE-C6B46C08D5C6}">
      <dgm:prSet/>
      <dgm:spPr/>
      <dgm:t>
        <a:bodyPr/>
        <a:lstStyle/>
        <a:p>
          <a:endParaRPr lang="en-US"/>
        </a:p>
      </dgm:t>
    </dgm:pt>
    <dgm:pt modelId="{20938BAD-C233-4890-9C3B-7EC7DA3233C0}" type="sibTrans" cxnId="{292DFEA3-C742-4D17-B8EE-C6B46C08D5C6}">
      <dgm:prSet/>
      <dgm:spPr/>
      <dgm:t>
        <a:bodyPr/>
        <a:lstStyle/>
        <a:p>
          <a:endParaRPr lang="en-US"/>
        </a:p>
      </dgm:t>
    </dgm:pt>
    <dgm:pt modelId="{305E5178-4D44-4C5F-81B6-9D2BC1A82ECD}">
      <dgm:prSet custT="1"/>
      <dgm:spPr>
        <a:solidFill>
          <a:srgbClr val="92D050"/>
        </a:solidFill>
      </dgm:spPr>
      <dgm:t>
        <a:bodyPr/>
        <a:lstStyle/>
        <a:p>
          <a:pPr algn="ctr"/>
          <a:r>
            <a:rPr lang="en-US" sz="1800" dirty="0" smtClean="0"/>
            <a:t>Future</a:t>
          </a:r>
          <a:endParaRPr lang="en-US" sz="2200" dirty="0"/>
        </a:p>
      </dgm:t>
    </dgm:pt>
    <dgm:pt modelId="{1F4CBF19-0865-4BC6-87E0-D16C2BE3605A}" type="parTrans" cxnId="{EECC1D57-3717-4085-8D9A-E1FAA4842F2E}">
      <dgm:prSet/>
      <dgm:spPr/>
      <dgm:t>
        <a:bodyPr/>
        <a:lstStyle/>
        <a:p>
          <a:endParaRPr lang="en-US"/>
        </a:p>
      </dgm:t>
    </dgm:pt>
    <dgm:pt modelId="{BE9B25AE-9BC7-4571-B4B8-6C599164AB3D}" type="sibTrans" cxnId="{EECC1D57-3717-4085-8D9A-E1FAA4842F2E}">
      <dgm:prSet/>
      <dgm:spPr/>
      <dgm:t>
        <a:bodyPr/>
        <a:lstStyle/>
        <a:p>
          <a:endParaRPr lang="en-US"/>
        </a:p>
      </dgm:t>
    </dgm:pt>
    <dgm:pt modelId="{4DDB8912-791A-422E-A5C6-C156F30B2412}">
      <dgm:prSet custT="1"/>
      <dgm:spPr>
        <a:solidFill>
          <a:schemeClr val="tx2"/>
        </a:solidFill>
      </dgm:spPr>
      <dgm:t>
        <a:bodyPr/>
        <a:lstStyle/>
        <a:p>
          <a:pPr algn="l"/>
          <a:r>
            <a:rPr lang="en-US" sz="1800" dirty="0" smtClean="0"/>
            <a:t>2014H1</a:t>
          </a:r>
          <a:endParaRPr lang="en-US" sz="1800" dirty="0"/>
        </a:p>
      </dgm:t>
    </dgm:pt>
    <dgm:pt modelId="{F3AD471C-74D3-451B-9DFA-E898DDFDA81D}" type="parTrans" cxnId="{A93E53FD-CE5D-4CB6-ADD7-835829643E0F}">
      <dgm:prSet/>
      <dgm:spPr/>
      <dgm:t>
        <a:bodyPr/>
        <a:lstStyle/>
        <a:p>
          <a:endParaRPr lang="en-US"/>
        </a:p>
      </dgm:t>
    </dgm:pt>
    <dgm:pt modelId="{B38F466E-2D8F-4E4F-8FD2-1E138F38BB86}" type="sibTrans" cxnId="{A93E53FD-CE5D-4CB6-ADD7-835829643E0F}">
      <dgm:prSet/>
      <dgm:spPr/>
      <dgm:t>
        <a:bodyPr/>
        <a:lstStyle/>
        <a:p>
          <a:endParaRPr lang="en-US"/>
        </a:p>
      </dgm:t>
    </dgm:pt>
    <dgm:pt modelId="{A5CD7F92-60DF-4457-999A-06F27F29B14C}">
      <dgm:prSet custT="1"/>
      <dgm:spPr>
        <a:solidFill>
          <a:schemeClr val="accent1"/>
        </a:solidFill>
      </dgm:spPr>
      <dgm:t>
        <a:bodyPr/>
        <a:lstStyle/>
        <a:p>
          <a:r>
            <a:rPr lang="en-US" sz="1800" dirty="0" smtClean="0"/>
            <a:t>2014 q4</a:t>
          </a:r>
          <a:endParaRPr lang="en-US" sz="1800" dirty="0"/>
        </a:p>
      </dgm:t>
    </dgm:pt>
    <dgm:pt modelId="{EBEBCDF6-5A48-44E0-9E76-1B19EE34A39E}" type="parTrans" cxnId="{CD9CEEC1-1121-47D6-99E8-C62198D22355}">
      <dgm:prSet/>
      <dgm:spPr/>
      <dgm:t>
        <a:bodyPr/>
        <a:lstStyle/>
        <a:p>
          <a:endParaRPr lang="en-US"/>
        </a:p>
      </dgm:t>
    </dgm:pt>
    <dgm:pt modelId="{375F495A-F219-46B9-AC5F-0B678686BDFD}" type="sibTrans" cxnId="{CD9CEEC1-1121-47D6-99E8-C62198D22355}">
      <dgm:prSet/>
      <dgm:spPr/>
      <dgm:t>
        <a:bodyPr/>
        <a:lstStyle/>
        <a:p>
          <a:endParaRPr lang="en-US"/>
        </a:p>
      </dgm:t>
    </dgm:pt>
    <dgm:pt modelId="{FF6E1CCE-DC79-994C-9C8C-4854BCCA3308}" type="pres">
      <dgm:prSet presAssocID="{6D13A4CE-B6B5-6942-AEA7-80D04A00BB89}" presName="Name0" presStyleCnt="0">
        <dgm:presLayoutVars>
          <dgm:dir/>
          <dgm:resizeHandles val="exact"/>
        </dgm:presLayoutVars>
      </dgm:prSet>
      <dgm:spPr/>
    </dgm:pt>
    <dgm:pt modelId="{3CE03D81-DE26-4852-A172-CC5DE83E8D76}" type="pres">
      <dgm:prSet presAssocID="{4DDB8912-791A-422E-A5C6-C156F30B2412}" presName="parTxOnly" presStyleLbl="node1" presStyleIdx="0" presStyleCnt="4" custScaleX="43308" custLinFactNeighborY="11186">
        <dgm:presLayoutVars>
          <dgm:bulletEnabled val="1"/>
        </dgm:presLayoutVars>
      </dgm:prSet>
      <dgm:spPr/>
      <dgm:t>
        <a:bodyPr/>
        <a:lstStyle/>
        <a:p>
          <a:endParaRPr lang="en-US"/>
        </a:p>
      </dgm:t>
    </dgm:pt>
    <dgm:pt modelId="{A74FC6FD-4E5A-446D-B7AA-0520DAF9A8F7}" type="pres">
      <dgm:prSet presAssocID="{B38F466E-2D8F-4E4F-8FD2-1E138F38BB86}" presName="parSpace" presStyleCnt="0"/>
      <dgm:spPr/>
    </dgm:pt>
    <dgm:pt modelId="{662C831D-DBA4-46E9-AEC7-FD32A8DB05AE}" type="pres">
      <dgm:prSet presAssocID="{A95B8D98-C65D-48FC-ABB4-6881AC16EBE1}" presName="parTxOnly" presStyleLbl="node1" presStyleIdx="1" presStyleCnt="4" custScaleX="78315" custScaleY="52037" custLinFactNeighborY="17890">
        <dgm:presLayoutVars>
          <dgm:bulletEnabled val="1"/>
        </dgm:presLayoutVars>
      </dgm:prSet>
      <dgm:spPr/>
      <dgm:t>
        <a:bodyPr/>
        <a:lstStyle/>
        <a:p>
          <a:endParaRPr lang="en-US"/>
        </a:p>
      </dgm:t>
    </dgm:pt>
    <dgm:pt modelId="{E4286178-D1B1-480D-B388-B3F4DC88BDDD}" type="pres">
      <dgm:prSet presAssocID="{20938BAD-C233-4890-9C3B-7EC7DA3233C0}" presName="parSpace" presStyleCnt="0"/>
      <dgm:spPr/>
    </dgm:pt>
    <dgm:pt modelId="{92B9FD3A-3313-4990-B625-8489375D64BA}" type="pres">
      <dgm:prSet presAssocID="{A5CD7F92-60DF-4457-999A-06F27F29B14C}" presName="parTxOnly" presStyleLbl="node1" presStyleIdx="2" presStyleCnt="4" custScaleX="78315" custScaleY="52037" custLinFactNeighborY="17890">
        <dgm:presLayoutVars>
          <dgm:bulletEnabled val="1"/>
        </dgm:presLayoutVars>
      </dgm:prSet>
      <dgm:spPr/>
      <dgm:t>
        <a:bodyPr/>
        <a:lstStyle/>
        <a:p>
          <a:endParaRPr lang="en-US"/>
        </a:p>
      </dgm:t>
    </dgm:pt>
    <dgm:pt modelId="{4761EC57-D3DC-4D2D-8231-7C9BCB5CA1CA}" type="pres">
      <dgm:prSet presAssocID="{375F495A-F219-46B9-AC5F-0B678686BDFD}" presName="parSpace" presStyleCnt="0"/>
      <dgm:spPr/>
    </dgm:pt>
    <dgm:pt modelId="{F23B2842-DF15-454A-83C8-60728899132D}" type="pres">
      <dgm:prSet presAssocID="{305E5178-4D44-4C5F-81B6-9D2BC1A82ECD}" presName="parTxOnly" presStyleLbl="node1" presStyleIdx="3" presStyleCnt="4" custScaleX="39393" custLinFactNeighborY="11186">
        <dgm:presLayoutVars>
          <dgm:bulletEnabled val="1"/>
        </dgm:presLayoutVars>
      </dgm:prSet>
      <dgm:spPr/>
      <dgm:t>
        <a:bodyPr/>
        <a:lstStyle/>
        <a:p>
          <a:endParaRPr lang="en-US"/>
        </a:p>
      </dgm:t>
    </dgm:pt>
  </dgm:ptLst>
  <dgm:cxnLst>
    <dgm:cxn modelId="{315F03A9-B2C1-4AF9-B057-95F104818786}" type="presOf" srcId="{A5CD7F92-60DF-4457-999A-06F27F29B14C}" destId="{92B9FD3A-3313-4990-B625-8489375D64BA}" srcOrd="0" destOrd="0" presId="urn:microsoft.com/office/officeart/2005/8/layout/hChevron3"/>
    <dgm:cxn modelId="{EECC1D57-3717-4085-8D9A-E1FAA4842F2E}" srcId="{6D13A4CE-B6B5-6942-AEA7-80D04A00BB89}" destId="{305E5178-4D44-4C5F-81B6-9D2BC1A82ECD}" srcOrd="3" destOrd="0" parTransId="{1F4CBF19-0865-4BC6-87E0-D16C2BE3605A}" sibTransId="{BE9B25AE-9BC7-4571-B4B8-6C599164AB3D}"/>
    <dgm:cxn modelId="{0749FD3A-A213-4DC2-94F1-25EC5EC8640C}" type="presOf" srcId="{305E5178-4D44-4C5F-81B6-9D2BC1A82ECD}" destId="{F23B2842-DF15-454A-83C8-60728899132D}" srcOrd="0" destOrd="0" presId="urn:microsoft.com/office/officeart/2005/8/layout/hChevron3"/>
    <dgm:cxn modelId="{CE0D535D-8F8A-4436-B83D-4DC02CD951F5}" type="presOf" srcId="{A95B8D98-C65D-48FC-ABB4-6881AC16EBE1}" destId="{662C831D-DBA4-46E9-AEC7-FD32A8DB05AE}" srcOrd="0" destOrd="0" presId="urn:microsoft.com/office/officeart/2005/8/layout/hChevron3"/>
    <dgm:cxn modelId="{1904A333-7816-4749-9B96-45B770EAEC80}" type="presOf" srcId="{6D13A4CE-B6B5-6942-AEA7-80D04A00BB89}" destId="{FF6E1CCE-DC79-994C-9C8C-4854BCCA3308}" srcOrd="0" destOrd="0" presId="urn:microsoft.com/office/officeart/2005/8/layout/hChevron3"/>
    <dgm:cxn modelId="{BF676168-7509-433C-B5B1-7EC05D8C8193}" type="presOf" srcId="{4DDB8912-791A-422E-A5C6-C156F30B2412}" destId="{3CE03D81-DE26-4852-A172-CC5DE83E8D76}" srcOrd="0" destOrd="0" presId="urn:microsoft.com/office/officeart/2005/8/layout/hChevron3"/>
    <dgm:cxn modelId="{A93E53FD-CE5D-4CB6-ADD7-835829643E0F}" srcId="{6D13A4CE-B6B5-6942-AEA7-80D04A00BB89}" destId="{4DDB8912-791A-422E-A5C6-C156F30B2412}" srcOrd="0" destOrd="0" parTransId="{F3AD471C-74D3-451B-9DFA-E898DDFDA81D}" sibTransId="{B38F466E-2D8F-4E4F-8FD2-1E138F38BB86}"/>
    <dgm:cxn modelId="{CD9CEEC1-1121-47D6-99E8-C62198D22355}" srcId="{6D13A4CE-B6B5-6942-AEA7-80D04A00BB89}" destId="{A5CD7F92-60DF-4457-999A-06F27F29B14C}" srcOrd="2" destOrd="0" parTransId="{EBEBCDF6-5A48-44E0-9E76-1B19EE34A39E}" sibTransId="{375F495A-F219-46B9-AC5F-0B678686BDFD}"/>
    <dgm:cxn modelId="{292DFEA3-C742-4D17-B8EE-C6B46C08D5C6}" srcId="{6D13A4CE-B6B5-6942-AEA7-80D04A00BB89}" destId="{A95B8D98-C65D-48FC-ABB4-6881AC16EBE1}" srcOrd="1" destOrd="0" parTransId="{216458EE-6D19-4D13-AFB5-39BB65D9F942}" sibTransId="{20938BAD-C233-4890-9C3B-7EC7DA3233C0}"/>
    <dgm:cxn modelId="{806F95D0-03E1-48FE-B74E-088C11C2895B}" type="presParOf" srcId="{FF6E1CCE-DC79-994C-9C8C-4854BCCA3308}" destId="{3CE03D81-DE26-4852-A172-CC5DE83E8D76}" srcOrd="0" destOrd="0" presId="urn:microsoft.com/office/officeart/2005/8/layout/hChevron3"/>
    <dgm:cxn modelId="{8FEB2EC4-1CB1-40BF-856A-8FFA1FFBEEA4}" type="presParOf" srcId="{FF6E1CCE-DC79-994C-9C8C-4854BCCA3308}" destId="{A74FC6FD-4E5A-446D-B7AA-0520DAF9A8F7}" srcOrd="1" destOrd="0" presId="urn:microsoft.com/office/officeart/2005/8/layout/hChevron3"/>
    <dgm:cxn modelId="{21DEEB78-F1A0-43C9-9168-2C65D3A54223}" type="presParOf" srcId="{FF6E1CCE-DC79-994C-9C8C-4854BCCA3308}" destId="{662C831D-DBA4-46E9-AEC7-FD32A8DB05AE}" srcOrd="2" destOrd="0" presId="urn:microsoft.com/office/officeart/2005/8/layout/hChevron3"/>
    <dgm:cxn modelId="{6A967954-31DD-461D-A3E1-F9F43291AD95}" type="presParOf" srcId="{FF6E1CCE-DC79-994C-9C8C-4854BCCA3308}" destId="{E4286178-D1B1-480D-B388-B3F4DC88BDDD}" srcOrd="3" destOrd="0" presId="urn:microsoft.com/office/officeart/2005/8/layout/hChevron3"/>
    <dgm:cxn modelId="{B33BF78D-659F-48D5-A5F6-D986821C80F4}" type="presParOf" srcId="{FF6E1CCE-DC79-994C-9C8C-4854BCCA3308}" destId="{92B9FD3A-3313-4990-B625-8489375D64BA}" srcOrd="4" destOrd="0" presId="urn:microsoft.com/office/officeart/2005/8/layout/hChevron3"/>
    <dgm:cxn modelId="{CA8CE3CE-A45C-4A5A-8415-0F476C94DA7E}" type="presParOf" srcId="{FF6E1CCE-DC79-994C-9C8C-4854BCCA3308}" destId="{4761EC57-D3DC-4D2D-8231-7C9BCB5CA1CA}" srcOrd="5" destOrd="0" presId="urn:microsoft.com/office/officeart/2005/8/layout/hChevron3"/>
    <dgm:cxn modelId="{68BBC4B4-1EBC-418A-B152-DB162D8F7F2A}" type="presParOf" srcId="{FF6E1CCE-DC79-994C-9C8C-4854BCCA3308}" destId="{F23B2842-DF15-454A-83C8-60728899132D}"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E03D81-DE26-4852-A172-CC5DE83E8D76}">
      <dsp:nvSpPr>
        <dsp:cNvPr id="0" name=""/>
        <dsp:cNvSpPr/>
      </dsp:nvSpPr>
      <dsp:spPr>
        <a:xfrm>
          <a:off x="86" y="0"/>
          <a:ext cx="2134603" cy="374048"/>
        </a:xfrm>
        <a:prstGeom prst="homePlat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6012" tIns="48006" rIns="24003" bIns="48006" numCol="1" spcCol="1270" anchor="ctr" anchorCtr="0">
          <a:noAutofit/>
        </a:bodyPr>
        <a:lstStyle/>
        <a:p>
          <a:pPr lvl="0" algn="l" defTabSz="800100">
            <a:lnSpc>
              <a:spcPct val="90000"/>
            </a:lnSpc>
            <a:spcBef>
              <a:spcPct val="0"/>
            </a:spcBef>
            <a:spcAft>
              <a:spcPct val="35000"/>
            </a:spcAft>
          </a:pPr>
          <a:r>
            <a:rPr lang="en-US" sz="1800" kern="1200" dirty="0" smtClean="0"/>
            <a:t>2014H1</a:t>
          </a:r>
          <a:endParaRPr lang="en-US" sz="1800" kern="1200" dirty="0"/>
        </a:p>
      </dsp:txBody>
      <dsp:txXfrm>
        <a:off x="86" y="0"/>
        <a:ext cx="2041091" cy="374048"/>
      </dsp:txXfrm>
    </dsp:sp>
    <dsp:sp modelId="{662C831D-DBA4-46E9-AEC7-FD32A8DB05AE}">
      <dsp:nvSpPr>
        <dsp:cNvPr id="0" name=""/>
        <dsp:cNvSpPr/>
      </dsp:nvSpPr>
      <dsp:spPr>
        <a:xfrm>
          <a:off x="1148911" y="0"/>
          <a:ext cx="3860060" cy="374048"/>
        </a:xfrm>
        <a:prstGeom prst="chevron">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kern="1200" dirty="0" smtClean="0"/>
            <a:t>2014 q3</a:t>
          </a:r>
          <a:endParaRPr lang="en-US" sz="2000" kern="1200" dirty="0"/>
        </a:p>
      </dsp:txBody>
      <dsp:txXfrm>
        <a:off x="1335935" y="0"/>
        <a:ext cx="3486012" cy="374048"/>
      </dsp:txXfrm>
    </dsp:sp>
    <dsp:sp modelId="{92B9FD3A-3313-4990-B625-8489375D64BA}">
      <dsp:nvSpPr>
        <dsp:cNvPr id="0" name=""/>
        <dsp:cNvSpPr/>
      </dsp:nvSpPr>
      <dsp:spPr>
        <a:xfrm>
          <a:off x="4023194" y="0"/>
          <a:ext cx="3860060" cy="374048"/>
        </a:xfrm>
        <a:prstGeom prst="chevron">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t>2014 q4</a:t>
          </a:r>
          <a:endParaRPr lang="en-US" sz="1800" kern="1200" dirty="0"/>
        </a:p>
      </dsp:txBody>
      <dsp:txXfrm>
        <a:off x="4210218" y="0"/>
        <a:ext cx="3486012" cy="374048"/>
      </dsp:txXfrm>
    </dsp:sp>
    <dsp:sp modelId="{F23B2842-DF15-454A-83C8-60728899132D}">
      <dsp:nvSpPr>
        <dsp:cNvPr id="0" name=""/>
        <dsp:cNvSpPr/>
      </dsp:nvSpPr>
      <dsp:spPr>
        <a:xfrm>
          <a:off x="6897476" y="0"/>
          <a:ext cx="1941637" cy="374048"/>
        </a:xfrm>
        <a:prstGeom prst="chevron">
          <a:avLst/>
        </a:prstGeom>
        <a:solidFill>
          <a:srgbClr val="92D05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t>Future</a:t>
          </a:r>
          <a:endParaRPr lang="en-US" sz="2200" kern="1200" dirty="0"/>
        </a:p>
      </dsp:txBody>
      <dsp:txXfrm>
        <a:off x="7084500" y="0"/>
        <a:ext cx="1567589" cy="3740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E03D81-DE26-4852-A172-CC5DE83E8D76}">
      <dsp:nvSpPr>
        <dsp:cNvPr id="0" name=""/>
        <dsp:cNvSpPr/>
      </dsp:nvSpPr>
      <dsp:spPr>
        <a:xfrm>
          <a:off x="86" y="0"/>
          <a:ext cx="2134603" cy="374048"/>
        </a:xfrm>
        <a:prstGeom prst="homePlat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6012" tIns="48006" rIns="24003" bIns="48006" numCol="1" spcCol="1270" anchor="ctr" anchorCtr="0">
          <a:noAutofit/>
        </a:bodyPr>
        <a:lstStyle/>
        <a:p>
          <a:pPr lvl="0" algn="l" defTabSz="800100">
            <a:lnSpc>
              <a:spcPct val="90000"/>
            </a:lnSpc>
            <a:spcBef>
              <a:spcPct val="0"/>
            </a:spcBef>
            <a:spcAft>
              <a:spcPct val="35000"/>
            </a:spcAft>
          </a:pPr>
          <a:r>
            <a:rPr lang="en-US" sz="1800" kern="1200" dirty="0" smtClean="0"/>
            <a:t>2014H1</a:t>
          </a:r>
          <a:endParaRPr lang="en-US" sz="1800" kern="1200" dirty="0"/>
        </a:p>
      </dsp:txBody>
      <dsp:txXfrm>
        <a:off x="86" y="0"/>
        <a:ext cx="2041091" cy="374048"/>
      </dsp:txXfrm>
    </dsp:sp>
    <dsp:sp modelId="{662C831D-DBA4-46E9-AEC7-FD32A8DB05AE}">
      <dsp:nvSpPr>
        <dsp:cNvPr id="0" name=""/>
        <dsp:cNvSpPr/>
      </dsp:nvSpPr>
      <dsp:spPr>
        <a:xfrm>
          <a:off x="1148911" y="0"/>
          <a:ext cx="3860060" cy="374048"/>
        </a:xfrm>
        <a:prstGeom prst="chevron">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kern="1200" dirty="0" smtClean="0"/>
            <a:t>2014 q3</a:t>
          </a:r>
          <a:endParaRPr lang="en-US" sz="2000" kern="1200" dirty="0"/>
        </a:p>
      </dsp:txBody>
      <dsp:txXfrm>
        <a:off x="1335935" y="0"/>
        <a:ext cx="3486012" cy="374048"/>
      </dsp:txXfrm>
    </dsp:sp>
    <dsp:sp modelId="{92B9FD3A-3313-4990-B625-8489375D64BA}">
      <dsp:nvSpPr>
        <dsp:cNvPr id="0" name=""/>
        <dsp:cNvSpPr/>
      </dsp:nvSpPr>
      <dsp:spPr>
        <a:xfrm>
          <a:off x="4023194" y="0"/>
          <a:ext cx="3860060" cy="374048"/>
        </a:xfrm>
        <a:prstGeom prst="chevron">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t>2014 q4</a:t>
          </a:r>
          <a:endParaRPr lang="en-US" sz="1800" kern="1200" dirty="0"/>
        </a:p>
      </dsp:txBody>
      <dsp:txXfrm>
        <a:off x="4210218" y="0"/>
        <a:ext cx="3486012" cy="374048"/>
      </dsp:txXfrm>
    </dsp:sp>
    <dsp:sp modelId="{F23B2842-DF15-454A-83C8-60728899132D}">
      <dsp:nvSpPr>
        <dsp:cNvPr id="0" name=""/>
        <dsp:cNvSpPr/>
      </dsp:nvSpPr>
      <dsp:spPr>
        <a:xfrm>
          <a:off x="6897476" y="0"/>
          <a:ext cx="1941637" cy="374048"/>
        </a:xfrm>
        <a:prstGeom prst="chevron">
          <a:avLst/>
        </a:prstGeom>
        <a:solidFill>
          <a:srgbClr val="92D05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t>Future</a:t>
          </a:r>
          <a:endParaRPr lang="en-US" sz="2200" kern="1200" dirty="0"/>
        </a:p>
      </dsp:txBody>
      <dsp:txXfrm>
        <a:off x="7084500" y="0"/>
        <a:ext cx="1567589" cy="3740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E03D81-DE26-4852-A172-CC5DE83E8D76}">
      <dsp:nvSpPr>
        <dsp:cNvPr id="0" name=""/>
        <dsp:cNvSpPr/>
      </dsp:nvSpPr>
      <dsp:spPr>
        <a:xfrm>
          <a:off x="86" y="0"/>
          <a:ext cx="2134603" cy="374048"/>
        </a:xfrm>
        <a:prstGeom prst="homePlate">
          <a:avLst/>
        </a:prstGeom>
        <a:solidFill>
          <a:schemeClr val="tx2"/>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6012" tIns="48006" rIns="24003" bIns="48006" numCol="1" spcCol="1270" anchor="ctr" anchorCtr="0">
          <a:noAutofit/>
        </a:bodyPr>
        <a:lstStyle/>
        <a:p>
          <a:pPr lvl="0" algn="l" defTabSz="800100">
            <a:lnSpc>
              <a:spcPct val="90000"/>
            </a:lnSpc>
            <a:spcBef>
              <a:spcPct val="0"/>
            </a:spcBef>
            <a:spcAft>
              <a:spcPct val="35000"/>
            </a:spcAft>
          </a:pPr>
          <a:r>
            <a:rPr lang="en-US" sz="1800" kern="1200" dirty="0" smtClean="0"/>
            <a:t>2014H1</a:t>
          </a:r>
          <a:endParaRPr lang="en-US" sz="1800" kern="1200" dirty="0"/>
        </a:p>
      </dsp:txBody>
      <dsp:txXfrm>
        <a:off x="86" y="0"/>
        <a:ext cx="2041091" cy="374048"/>
      </dsp:txXfrm>
    </dsp:sp>
    <dsp:sp modelId="{662C831D-DBA4-46E9-AEC7-FD32A8DB05AE}">
      <dsp:nvSpPr>
        <dsp:cNvPr id="0" name=""/>
        <dsp:cNvSpPr/>
      </dsp:nvSpPr>
      <dsp:spPr>
        <a:xfrm>
          <a:off x="1148911" y="0"/>
          <a:ext cx="3860060" cy="374048"/>
        </a:xfrm>
        <a:prstGeom prst="chevron">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kern="1200" dirty="0" smtClean="0"/>
            <a:t>2014 q3</a:t>
          </a:r>
          <a:endParaRPr lang="en-US" sz="2000" kern="1200" dirty="0"/>
        </a:p>
      </dsp:txBody>
      <dsp:txXfrm>
        <a:off x="1335935" y="0"/>
        <a:ext cx="3486012" cy="374048"/>
      </dsp:txXfrm>
    </dsp:sp>
    <dsp:sp modelId="{92B9FD3A-3313-4990-B625-8489375D64BA}">
      <dsp:nvSpPr>
        <dsp:cNvPr id="0" name=""/>
        <dsp:cNvSpPr/>
      </dsp:nvSpPr>
      <dsp:spPr>
        <a:xfrm>
          <a:off x="4023194" y="0"/>
          <a:ext cx="3860060" cy="374048"/>
        </a:xfrm>
        <a:prstGeom prst="chevron">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t>2014 q4</a:t>
          </a:r>
          <a:endParaRPr lang="en-US" sz="1800" kern="1200" dirty="0"/>
        </a:p>
      </dsp:txBody>
      <dsp:txXfrm>
        <a:off x="4210218" y="0"/>
        <a:ext cx="3486012" cy="374048"/>
      </dsp:txXfrm>
    </dsp:sp>
    <dsp:sp modelId="{F23B2842-DF15-454A-83C8-60728899132D}">
      <dsp:nvSpPr>
        <dsp:cNvPr id="0" name=""/>
        <dsp:cNvSpPr/>
      </dsp:nvSpPr>
      <dsp:spPr>
        <a:xfrm>
          <a:off x="6897476" y="0"/>
          <a:ext cx="1941637" cy="374048"/>
        </a:xfrm>
        <a:prstGeom prst="chevron">
          <a:avLst/>
        </a:prstGeom>
        <a:solidFill>
          <a:srgbClr val="92D05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t>Future</a:t>
          </a:r>
          <a:endParaRPr lang="en-US" sz="2200" kern="1200" dirty="0"/>
        </a:p>
      </dsp:txBody>
      <dsp:txXfrm>
        <a:off x="7084500" y="0"/>
        <a:ext cx="1567589" cy="37404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umsplatzhalter 2"/>
          <p:cNvSpPr>
            <a:spLocks noGrp="1"/>
          </p:cNvSpPr>
          <p:nvPr>
            <p:ph type="dt" idx="1"/>
          </p:nvPr>
        </p:nvSpPr>
        <p:spPr bwMode="gray">
          <a:xfrm>
            <a:off x="5206012" y="6512018"/>
            <a:ext cx="4334046" cy="143016"/>
          </a:xfrm>
          <a:prstGeom prst="rect">
            <a:avLst/>
          </a:prstGeom>
        </p:spPr>
        <p:txBody>
          <a:bodyPr vert="horz" wrap="none" lIns="0" tIns="0" rIns="0" bIns="0" rtlCol="0" anchor="t"/>
          <a:lstStyle>
            <a:lvl1pPr algn="r">
              <a:defRPr sz="800">
                <a:solidFill>
                  <a:schemeClr val="bg2"/>
                </a:solidFill>
              </a:defRPr>
            </a:lvl1pPr>
          </a:lstStyle>
          <a:p>
            <a:r>
              <a:rPr lang="en-US" smtClean="0"/>
              <a:t>© Electric Cloud  |  www.electriccloud.com</a:t>
            </a:r>
            <a:endParaRPr lang="de-DE" dirty="0"/>
          </a:p>
        </p:txBody>
      </p:sp>
      <p:sp>
        <p:nvSpPr>
          <p:cNvPr id="7" name="Fußzeilenplatzhalter 5"/>
          <p:cNvSpPr>
            <a:spLocks noGrp="1"/>
          </p:cNvSpPr>
          <p:nvPr>
            <p:ph type="ftr" sz="quarter" idx="2"/>
          </p:nvPr>
        </p:nvSpPr>
        <p:spPr bwMode="gray">
          <a:xfrm>
            <a:off x="469899" y="6512019"/>
            <a:ext cx="4266604" cy="143015"/>
          </a:xfrm>
          <a:prstGeom prst="rect">
            <a:avLst/>
          </a:prstGeom>
        </p:spPr>
        <p:txBody>
          <a:bodyPr vert="horz" lIns="0" tIns="0" rIns="0" bIns="0" rtlCol="0" anchor="t"/>
          <a:lstStyle>
            <a:lvl1pPr algn="r">
              <a:defRPr sz="800">
                <a:solidFill>
                  <a:schemeClr val="bg2"/>
                </a:solidFill>
              </a:defRPr>
            </a:lvl1pPr>
          </a:lstStyle>
          <a:p>
            <a:pPr algn="l"/>
            <a:r>
              <a:rPr lang="de-DE" smtClean="0"/>
              <a:t>Presentationstitle  |  Date</a:t>
            </a:r>
            <a:endParaRPr lang="de-DE" dirty="0"/>
          </a:p>
        </p:txBody>
      </p:sp>
      <p:sp>
        <p:nvSpPr>
          <p:cNvPr id="8" name="Foliennummernplatzhalter 6"/>
          <p:cNvSpPr>
            <a:spLocks noGrp="1"/>
          </p:cNvSpPr>
          <p:nvPr>
            <p:ph type="sldNum" sz="quarter" idx="3"/>
          </p:nvPr>
        </p:nvSpPr>
        <p:spPr bwMode="gray">
          <a:xfrm>
            <a:off x="4736503" y="6512019"/>
            <a:ext cx="469508" cy="298357"/>
          </a:xfrm>
          <a:prstGeom prst="rect">
            <a:avLst/>
          </a:prstGeom>
          <a:solidFill>
            <a:schemeClr val="tx2"/>
          </a:solidFill>
        </p:spPr>
        <p:txBody>
          <a:bodyPr vert="horz" wrap="none" lIns="0" tIns="36000" rIns="0" bIns="36000" rtlCol="0" anchor="t"/>
          <a:lstStyle>
            <a:lvl1pPr algn="r">
              <a:defRPr sz="800" b="1">
                <a:solidFill>
                  <a:schemeClr val="bg1"/>
                </a:solidFill>
              </a:defRPr>
            </a:lvl1pPr>
          </a:lstStyle>
          <a:p>
            <a:pPr algn="ctr"/>
            <a:fld id="{21613F40-7725-4229-977C-7AF5E84064F1}" type="slidenum">
              <a:rPr lang="de-DE" smtClean="0"/>
              <a:pPr algn="ctr"/>
              <a:t>‹#›</a:t>
            </a:fld>
            <a:endParaRPr lang="de-DE" dirty="0"/>
          </a:p>
        </p:txBody>
      </p:sp>
      <p:grpSp>
        <p:nvGrpSpPr>
          <p:cNvPr id="28" name="Gruppieren 27"/>
          <p:cNvGrpSpPr/>
          <p:nvPr/>
        </p:nvGrpSpPr>
        <p:grpSpPr bwMode="gray">
          <a:xfrm>
            <a:off x="4736503" y="0"/>
            <a:ext cx="469508" cy="428799"/>
            <a:chOff x="4632659" y="-1"/>
            <a:chExt cx="640005" cy="640004"/>
          </a:xfrm>
        </p:grpSpPr>
        <p:sp>
          <p:nvSpPr>
            <p:cNvPr id="29" name="Rectangle 21"/>
            <p:cNvSpPr>
              <a:spLocks noChangeArrowheads="1"/>
            </p:cNvSpPr>
            <p:nvPr/>
          </p:nvSpPr>
          <p:spPr bwMode="gray">
            <a:xfrm>
              <a:off x="4632659" y="-1"/>
              <a:ext cx="640005" cy="64000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30" name="Freeform 22"/>
            <p:cNvSpPr>
              <a:spLocks/>
            </p:cNvSpPr>
            <p:nvPr/>
          </p:nvSpPr>
          <p:spPr bwMode="gray">
            <a:xfrm>
              <a:off x="4695644" y="398224"/>
              <a:ext cx="124615" cy="164572"/>
            </a:xfrm>
            <a:custGeom>
              <a:avLst/>
              <a:gdLst>
                <a:gd name="T0" fmla="*/ 78 w 78"/>
                <a:gd name="T1" fmla="*/ 21 h 103"/>
                <a:gd name="T2" fmla="*/ 52 w 78"/>
                <a:gd name="T3" fmla="*/ 12 h 103"/>
                <a:gd name="T4" fmla="*/ 13 w 78"/>
                <a:gd name="T5" fmla="*/ 52 h 103"/>
                <a:gd name="T6" fmla="*/ 51 w 78"/>
                <a:gd name="T7" fmla="*/ 92 h 103"/>
                <a:gd name="T8" fmla="*/ 78 w 78"/>
                <a:gd name="T9" fmla="*/ 82 h 103"/>
                <a:gd name="T10" fmla="*/ 78 w 78"/>
                <a:gd name="T11" fmla="*/ 96 h 103"/>
                <a:gd name="T12" fmla="*/ 52 w 78"/>
                <a:gd name="T13" fmla="*/ 103 h 103"/>
                <a:gd name="T14" fmla="*/ 0 w 78"/>
                <a:gd name="T15" fmla="*/ 52 h 103"/>
                <a:gd name="T16" fmla="*/ 53 w 78"/>
                <a:gd name="T17" fmla="*/ 0 h 103"/>
                <a:gd name="T18" fmla="*/ 78 w 78"/>
                <a:gd name="T19" fmla="*/ 7 h 103"/>
                <a:gd name="T20" fmla="*/ 78 w 78"/>
                <a:gd name="T21"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03">
                  <a:moveTo>
                    <a:pt x="78" y="21"/>
                  </a:moveTo>
                  <a:cubicBezTo>
                    <a:pt x="70" y="15"/>
                    <a:pt x="61" y="12"/>
                    <a:pt x="52" y="12"/>
                  </a:cubicBezTo>
                  <a:cubicBezTo>
                    <a:pt x="29" y="12"/>
                    <a:pt x="13" y="30"/>
                    <a:pt x="13" y="52"/>
                  </a:cubicBezTo>
                  <a:cubicBezTo>
                    <a:pt x="13" y="73"/>
                    <a:pt x="29" y="92"/>
                    <a:pt x="51" y="92"/>
                  </a:cubicBezTo>
                  <a:cubicBezTo>
                    <a:pt x="61" y="92"/>
                    <a:pt x="70" y="88"/>
                    <a:pt x="78" y="82"/>
                  </a:cubicBezTo>
                  <a:cubicBezTo>
                    <a:pt x="78" y="96"/>
                    <a:pt x="78" y="96"/>
                    <a:pt x="78" y="96"/>
                  </a:cubicBezTo>
                  <a:cubicBezTo>
                    <a:pt x="70" y="101"/>
                    <a:pt x="60" y="103"/>
                    <a:pt x="52" y="103"/>
                  </a:cubicBezTo>
                  <a:cubicBezTo>
                    <a:pt x="24" y="103"/>
                    <a:pt x="0" y="81"/>
                    <a:pt x="0" y="52"/>
                  </a:cubicBezTo>
                  <a:cubicBezTo>
                    <a:pt x="0" y="23"/>
                    <a:pt x="24" y="0"/>
                    <a:pt x="53" y="0"/>
                  </a:cubicBezTo>
                  <a:cubicBezTo>
                    <a:pt x="61" y="0"/>
                    <a:pt x="70" y="3"/>
                    <a:pt x="78" y="7"/>
                  </a:cubicBezTo>
                  <a:lnTo>
                    <a:pt x="78"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Freeform 23"/>
            <p:cNvSpPr>
              <a:spLocks noEditPoints="1"/>
            </p:cNvSpPr>
            <p:nvPr/>
          </p:nvSpPr>
          <p:spPr bwMode="gray">
            <a:xfrm>
              <a:off x="4831094" y="459177"/>
              <a:ext cx="100911" cy="103620"/>
            </a:xfrm>
            <a:custGeom>
              <a:avLst/>
              <a:gdLst>
                <a:gd name="T0" fmla="*/ 63 w 63"/>
                <a:gd name="T1" fmla="*/ 63 h 65"/>
                <a:gd name="T2" fmla="*/ 51 w 63"/>
                <a:gd name="T3" fmla="*/ 63 h 65"/>
                <a:gd name="T4" fmla="*/ 51 w 63"/>
                <a:gd name="T5" fmla="*/ 53 h 65"/>
                <a:gd name="T6" fmla="*/ 50 w 63"/>
                <a:gd name="T7" fmla="*/ 53 h 65"/>
                <a:gd name="T8" fmla="*/ 30 w 63"/>
                <a:gd name="T9" fmla="*/ 65 h 65"/>
                <a:gd name="T10" fmla="*/ 0 w 63"/>
                <a:gd name="T11" fmla="*/ 32 h 65"/>
                <a:gd name="T12" fmla="*/ 29 w 63"/>
                <a:gd name="T13" fmla="*/ 0 h 65"/>
                <a:gd name="T14" fmla="*/ 50 w 63"/>
                <a:gd name="T15" fmla="*/ 12 h 65"/>
                <a:gd name="T16" fmla="*/ 51 w 63"/>
                <a:gd name="T17" fmla="*/ 12 h 65"/>
                <a:gd name="T18" fmla="*/ 51 w 63"/>
                <a:gd name="T19" fmla="*/ 2 h 65"/>
                <a:gd name="T20" fmla="*/ 63 w 63"/>
                <a:gd name="T21" fmla="*/ 2 h 65"/>
                <a:gd name="T22" fmla="*/ 63 w 63"/>
                <a:gd name="T23" fmla="*/ 63 h 65"/>
                <a:gd name="T24" fmla="*/ 51 w 63"/>
                <a:gd name="T25" fmla="*/ 32 h 65"/>
                <a:gd name="T26" fmla="*/ 32 w 63"/>
                <a:gd name="T27" fmla="*/ 10 h 65"/>
                <a:gd name="T28" fmla="*/ 12 w 63"/>
                <a:gd name="T29" fmla="*/ 32 h 65"/>
                <a:gd name="T30" fmla="*/ 32 w 63"/>
                <a:gd name="T31" fmla="*/ 55 h 65"/>
                <a:gd name="T32" fmla="*/ 51 w 63"/>
                <a:gd name="T33"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5">
                  <a:moveTo>
                    <a:pt x="63" y="63"/>
                  </a:moveTo>
                  <a:cubicBezTo>
                    <a:pt x="51" y="63"/>
                    <a:pt x="51" y="63"/>
                    <a:pt x="51" y="63"/>
                  </a:cubicBezTo>
                  <a:cubicBezTo>
                    <a:pt x="51" y="53"/>
                    <a:pt x="51" y="53"/>
                    <a:pt x="51" y="53"/>
                  </a:cubicBezTo>
                  <a:cubicBezTo>
                    <a:pt x="50" y="53"/>
                    <a:pt x="50" y="53"/>
                    <a:pt x="50" y="53"/>
                  </a:cubicBezTo>
                  <a:cubicBezTo>
                    <a:pt x="46" y="60"/>
                    <a:pt x="38" y="65"/>
                    <a:pt x="30" y="65"/>
                  </a:cubicBezTo>
                  <a:cubicBezTo>
                    <a:pt x="11" y="65"/>
                    <a:pt x="0" y="50"/>
                    <a:pt x="0" y="32"/>
                  </a:cubicBezTo>
                  <a:cubicBezTo>
                    <a:pt x="0" y="15"/>
                    <a:pt x="12" y="0"/>
                    <a:pt x="29" y="0"/>
                  </a:cubicBezTo>
                  <a:cubicBezTo>
                    <a:pt x="38" y="0"/>
                    <a:pt x="46" y="5"/>
                    <a:pt x="50" y="12"/>
                  </a:cubicBezTo>
                  <a:cubicBezTo>
                    <a:pt x="51" y="12"/>
                    <a:pt x="51" y="12"/>
                    <a:pt x="51" y="12"/>
                  </a:cubicBezTo>
                  <a:cubicBezTo>
                    <a:pt x="51" y="2"/>
                    <a:pt x="51" y="2"/>
                    <a:pt x="51" y="2"/>
                  </a:cubicBezTo>
                  <a:cubicBezTo>
                    <a:pt x="63" y="2"/>
                    <a:pt x="63" y="2"/>
                    <a:pt x="63" y="2"/>
                  </a:cubicBezTo>
                  <a:lnTo>
                    <a:pt x="63" y="63"/>
                  </a:lnTo>
                  <a:close/>
                  <a:moveTo>
                    <a:pt x="51" y="32"/>
                  </a:moveTo>
                  <a:cubicBezTo>
                    <a:pt x="51" y="21"/>
                    <a:pt x="44" y="10"/>
                    <a:pt x="32" y="10"/>
                  </a:cubicBezTo>
                  <a:cubicBezTo>
                    <a:pt x="19" y="10"/>
                    <a:pt x="12" y="21"/>
                    <a:pt x="12" y="32"/>
                  </a:cubicBezTo>
                  <a:cubicBezTo>
                    <a:pt x="12" y="44"/>
                    <a:pt x="19" y="55"/>
                    <a:pt x="32" y="55"/>
                  </a:cubicBezTo>
                  <a:cubicBezTo>
                    <a:pt x="44" y="55"/>
                    <a:pt x="51" y="44"/>
                    <a:pt x="51"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Freeform 24"/>
            <p:cNvSpPr>
              <a:spLocks/>
            </p:cNvSpPr>
            <p:nvPr/>
          </p:nvSpPr>
          <p:spPr bwMode="gray">
            <a:xfrm>
              <a:off x="4954355" y="459177"/>
              <a:ext cx="83302" cy="100911"/>
            </a:xfrm>
            <a:custGeom>
              <a:avLst/>
              <a:gdLst>
                <a:gd name="T0" fmla="*/ 12 w 52"/>
                <a:gd name="T1" fmla="*/ 10 h 63"/>
                <a:gd name="T2" fmla="*/ 12 w 52"/>
                <a:gd name="T3" fmla="*/ 10 h 63"/>
                <a:gd name="T4" fmla="*/ 31 w 52"/>
                <a:gd name="T5" fmla="*/ 0 h 63"/>
                <a:gd name="T6" fmla="*/ 52 w 52"/>
                <a:gd name="T7" fmla="*/ 27 h 63"/>
                <a:gd name="T8" fmla="*/ 52 w 52"/>
                <a:gd name="T9" fmla="*/ 63 h 63"/>
                <a:gd name="T10" fmla="*/ 40 w 52"/>
                <a:gd name="T11" fmla="*/ 63 h 63"/>
                <a:gd name="T12" fmla="*/ 40 w 52"/>
                <a:gd name="T13" fmla="*/ 28 h 63"/>
                <a:gd name="T14" fmla="*/ 27 w 52"/>
                <a:gd name="T15" fmla="*/ 10 h 63"/>
                <a:gd name="T16" fmla="*/ 12 w 52"/>
                <a:gd name="T17" fmla="*/ 35 h 63"/>
                <a:gd name="T18" fmla="*/ 12 w 52"/>
                <a:gd name="T19" fmla="*/ 63 h 63"/>
                <a:gd name="T20" fmla="*/ 0 w 52"/>
                <a:gd name="T21" fmla="*/ 63 h 63"/>
                <a:gd name="T22" fmla="*/ 0 w 52"/>
                <a:gd name="T23" fmla="*/ 2 h 63"/>
                <a:gd name="T24" fmla="*/ 12 w 52"/>
                <a:gd name="T25" fmla="*/ 2 h 63"/>
                <a:gd name="T26" fmla="*/ 12 w 52"/>
                <a:gd name="T27" fmla="*/ 1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63">
                  <a:moveTo>
                    <a:pt x="12" y="10"/>
                  </a:moveTo>
                  <a:cubicBezTo>
                    <a:pt x="12" y="10"/>
                    <a:pt x="12" y="10"/>
                    <a:pt x="12" y="10"/>
                  </a:cubicBezTo>
                  <a:cubicBezTo>
                    <a:pt x="16" y="4"/>
                    <a:pt x="23" y="0"/>
                    <a:pt x="31" y="0"/>
                  </a:cubicBezTo>
                  <a:cubicBezTo>
                    <a:pt x="48" y="0"/>
                    <a:pt x="52" y="12"/>
                    <a:pt x="52" y="27"/>
                  </a:cubicBezTo>
                  <a:cubicBezTo>
                    <a:pt x="52" y="63"/>
                    <a:pt x="52" y="63"/>
                    <a:pt x="52" y="63"/>
                  </a:cubicBezTo>
                  <a:cubicBezTo>
                    <a:pt x="40" y="63"/>
                    <a:pt x="40" y="63"/>
                    <a:pt x="40" y="63"/>
                  </a:cubicBezTo>
                  <a:cubicBezTo>
                    <a:pt x="40" y="28"/>
                    <a:pt x="40" y="28"/>
                    <a:pt x="40" y="28"/>
                  </a:cubicBezTo>
                  <a:cubicBezTo>
                    <a:pt x="40" y="18"/>
                    <a:pt x="39" y="10"/>
                    <a:pt x="27" y="10"/>
                  </a:cubicBezTo>
                  <a:cubicBezTo>
                    <a:pt x="12" y="10"/>
                    <a:pt x="12" y="24"/>
                    <a:pt x="12" y="35"/>
                  </a:cubicBezTo>
                  <a:cubicBezTo>
                    <a:pt x="12" y="63"/>
                    <a:pt x="12" y="63"/>
                    <a:pt x="12" y="63"/>
                  </a:cubicBezTo>
                  <a:cubicBezTo>
                    <a:pt x="0" y="63"/>
                    <a:pt x="0" y="63"/>
                    <a:pt x="0" y="63"/>
                  </a:cubicBezTo>
                  <a:cubicBezTo>
                    <a:pt x="0" y="2"/>
                    <a:pt x="0" y="2"/>
                    <a:pt x="0" y="2"/>
                  </a:cubicBezTo>
                  <a:cubicBezTo>
                    <a:pt x="12" y="2"/>
                    <a:pt x="12" y="2"/>
                    <a:pt x="12" y="2"/>
                  </a:cubicBezTo>
                  <a:lnTo>
                    <a:pt x="1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Freeform 25"/>
            <p:cNvSpPr>
              <a:spLocks/>
            </p:cNvSpPr>
            <p:nvPr/>
          </p:nvSpPr>
          <p:spPr bwMode="gray">
            <a:xfrm>
              <a:off x="5051879" y="423960"/>
              <a:ext cx="51471" cy="136128"/>
            </a:xfrm>
            <a:custGeom>
              <a:avLst/>
              <a:gdLst>
                <a:gd name="T0" fmla="*/ 47 w 76"/>
                <a:gd name="T1" fmla="*/ 201 h 201"/>
                <a:gd name="T2" fmla="*/ 19 w 76"/>
                <a:gd name="T3" fmla="*/ 201 h 201"/>
                <a:gd name="T4" fmla="*/ 19 w 76"/>
                <a:gd name="T5" fmla="*/ 83 h 201"/>
                <a:gd name="T6" fmla="*/ 0 w 76"/>
                <a:gd name="T7" fmla="*/ 83 h 201"/>
                <a:gd name="T8" fmla="*/ 0 w 76"/>
                <a:gd name="T9" fmla="*/ 57 h 201"/>
                <a:gd name="T10" fmla="*/ 19 w 76"/>
                <a:gd name="T11" fmla="*/ 57 h 201"/>
                <a:gd name="T12" fmla="*/ 19 w 76"/>
                <a:gd name="T13" fmla="*/ 0 h 201"/>
                <a:gd name="T14" fmla="*/ 47 w 76"/>
                <a:gd name="T15" fmla="*/ 0 h 201"/>
                <a:gd name="T16" fmla="*/ 47 w 76"/>
                <a:gd name="T17" fmla="*/ 57 h 201"/>
                <a:gd name="T18" fmla="*/ 76 w 76"/>
                <a:gd name="T19" fmla="*/ 57 h 201"/>
                <a:gd name="T20" fmla="*/ 76 w 76"/>
                <a:gd name="T21" fmla="*/ 83 h 201"/>
                <a:gd name="T22" fmla="*/ 47 w 76"/>
                <a:gd name="T23" fmla="*/ 83 h 201"/>
                <a:gd name="T24" fmla="*/ 47 w 76"/>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201">
                  <a:moveTo>
                    <a:pt x="47" y="201"/>
                  </a:moveTo>
                  <a:lnTo>
                    <a:pt x="19" y="201"/>
                  </a:lnTo>
                  <a:lnTo>
                    <a:pt x="19" y="83"/>
                  </a:lnTo>
                  <a:lnTo>
                    <a:pt x="0" y="83"/>
                  </a:lnTo>
                  <a:lnTo>
                    <a:pt x="0" y="57"/>
                  </a:lnTo>
                  <a:lnTo>
                    <a:pt x="19" y="57"/>
                  </a:lnTo>
                  <a:lnTo>
                    <a:pt x="19" y="0"/>
                  </a:lnTo>
                  <a:lnTo>
                    <a:pt x="47" y="0"/>
                  </a:lnTo>
                  <a:lnTo>
                    <a:pt x="47" y="57"/>
                  </a:lnTo>
                  <a:lnTo>
                    <a:pt x="76" y="57"/>
                  </a:lnTo>
                  <a:lnTo>
                    <a:pt x="76" y="83"/>
                  </a:lnTo>
                  <a:lnTo>
                    <a:pt x="47" y="83"/>
                  </a:lnTo>
                  <a:lnTo>
                    <a:pt x="47" y="2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Freeform 26"/>
            <p:cNvSpPr>
              <a:spLocks noEditPoints="1"/>
            </p:cNvSpPr>
            <p:nvPr/>
          </p:nvSpPr>
          <p:spPr bwMode="gray">
            <a:xfrm>
              <a:off x="5104705" y="459177"/>
              <a:ext cx="105652" cy="103620"/>
            </a:xfrm>
            <a:custGeom>
              <a:avLst/>
              <a:gdLst>
                <a:gd name="T0" fmla="*/ 66 w 66"/>
                <a:gd name="T1" fmla="*/ 33 h 65"/>
                <a:gd name="T2" fmla="*/ 33 w 66"/>
                <a:gd name="T3" fmla="*/ 65 h 65"/>
                <a:gd name="T4" fmla="*/ 0 w 66"/>
                <a:gd name="T5" fmla="*/ 33 h 65"/>
                <a:gd name="T6" fmla="*/ 33 w 66"/>
                <a:gd name="T7" fmla="*/ 0 h 65"/>
                <a:gd name="T8" fmla="*/ 66 w 66"/>
                <a:gd name="T9" fmla="*/ 33 h 65"/>
                <a:gd name="T10" fmla="*/ 12 w 66"/>
                <a:gd name="T11" fmla="*/ 33 h 65"/>
                <a:gd name="T12" fmla="*/ 33 w 66"/>
                <a:gd name="T13" fmla="*/ 54 h 65"/>
                <a:gd name="T14" fmla="*/ 54 w 66"/>
                <a:gd name="T15" fmla="*/ 33 h 65"/>
                <a:gd name="T16" fmla="*/ 33 w 66"/>
                <a:gd name="T17" fmla="*/ 11 h 65"/>
                <a:gd name="T18" fmla="*/ 12 w 66"/>
                <a:gd name="T19"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66" y="33"/>
                  </a:moveTo>
                  <a:cubicBezTo>
                    <a:pt x="66" y="51"/>
                    <a:pt x="51" y="65"/>
                    <a:pt x="33" y="65"/>
                  </a:cubicBezTo>
                  <a:cubicBezTo>
                    <a:pt x="15" y="65"/>
                    <a:pt x="0" y="51"/>
                    <a:pt x="0" y="33"/>
                  </a:cubicBezTo>
                  <a:cubicBezTo>
                    <a:pt x="0" y="14"/>
                    <a:pt x="15" y="0"/>
                    <a:pt x="33" y="0"/>
                  </a:cubicBezTo>
                  <a:cubicBezTo>
                    <a:pt x="51" y="0"/>
                    <a:pt x="66" y="14"/>
                    <a:pt x="66" y="33"/>
                  </a:cubicBezTo>
                  <a:close/>
                  <a:moveTo>
                    <a:pt x="12" y="33"/>
                  </a:moveTo>
                  <a:cubicBezTo>
                    <a:pt x="12" y="44"/>
                    <a:pt x="21" y="54"/>
                    <a:pt x="33" y="54"/>
                  </a:cubicBezTo>
                  <a:cubicBezTo>
                    <a:pt x="45" y="54"/>
                    <a:pt x="54" y="44"/>
                    <a:pt x="54" y="33"/>
                  </a:cubicBezTo>
                  <a:cubicBezTo>
                    <a:pt x="54" y="21"/>
                    <a:pt x="45" y="11"/>
                    <a:pt x="33" y="11"/>
                  </a:cubicBezTo>
                  <a:cubicBezTo>
                    <a:pt x="21" y="11"/>
                    <a:pt x="12" y="21"/>
                    <a:pt x="12"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35" name="Gruppieren 34"/>
          <p:cNvGrpSpPr/>
          <p:nvPr/>
        </p:nvGrpSpPr>
        <p:grpSpPr bwMode="gray">
          <a:xfrm>
            <a:off x="-143933" y="-140761"/>
            <a:ext cx="10230378" cy="7121346"/>
            <a:chOff x="-132373" y="-141746"/>
            <a:chExt cx="9408746" cy="7171146"/>
          </a:xfrm>
        </p:grpSpPr>
        <p:grpSp>
          <p:nvGrpSpPr>
            <p:cNvPr id="36" name="Gruppieren 35"/>
            <p:cNvGrpSpPr/>
            <p:nvPr/>
          </p:nvGrpSpPr>
          <p:grpSpPr bwMode="gray">
            <a:xfrm>
              <a:off x="-132373" y="872715"/>
              <a:ext cx="95861" cy="5397500"/>
              <a:chOff x="-132373" y="872715"/>
              <a:chExt cx="95861" cy="5397500"/>
            </a:xfrm>
          </p:grpSpPr>
          <p:cxnSp>
            <p:nvCxnSpPr>
              <p:cNvPr id="70" name="Gerade Verbindung 69"/>
              <p:cNvCxnSpPr/>
              <p:nvPr/>
            </p:nvCxnSpPr>
            <p:spPr bwMode="gray">
              <a:xfrm>
                <a:off x="-132373" y="872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nvCxnSpPr>
            <p:spPr bwMode="gray">
              <a:xfrm>
                <a:off x="-132373" y="4936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nvCxnSpPr>
            <p:spPr bwMode="gray">
              <a:xfrm>
                <a:off x="-132373" y="62702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p:cNvGrpSpPr/>
            <p:nvPr/>
          </p:nvGrpSpPr>
          <p:grpSpPr bwMode="gray">
            <a:xfrm>
              <a:off x="9180512" y="872715"/>
              <a:ext cx="95861" cy="5397500"/>
              <a:chOff x="-132373" y="872715"/>
              <a:chExt cx="95861" cy="5397500"/>
            </a:xfrm>
          </p:grpSpPr>
          <p:cxnSp>
            <p:nvCxnSpPr>
              <p:cNvPr id="67" name="Gerade Verbindung 66"/>
              <p:cNvCxnSpPr/>
              <p:nvPr/>
            </p:nvCxnSpPr>
            <p:spPr bwMode="gray">
              <a:xfrm>
                <a:off x="-132373" y="872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nvCxnSpPr>
            <p:spPr bwMode="gray">
              <a:xfrm>
                <a:off x="-132373" y="4936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nvCxnSpPr>
            <p:spPr bwMode="gray">
              <a:xfrm>
                <a:off x="-132373" y="62702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7" name="Gruppieren 56"/>
            <p:cNvGrpSpPr/>
            <p:nvPr/>
          </p:nvGrpSpPr>
          <p:grpSpPr bwMode="gray">
            <a:xfrm>
              <a:off x="425161" y="-141746"/>
              <a:ext cx="8358477" cy="108000"/>
              <a:chOff x="425161" y="-141746"/>
              <a:chExt cx="8358477" cy="108000"/>
            </a:xfrm>
          </p:grpSpPr>
          <p:cxnSp>
            <p:nvCxnSpPr>
              <p:cNvPr id="63" name="Gerade Verbindung 62"/>
              <p:cNvCxnSpPr/>
              <p:nvPr/>
            </p:nvCxnSpPr>
            <p:spPr bwMode="gray">
              <a:xfrm flipV="1">
                <a:off x="425161"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nvCxnSpPr>
            <p:spPr bwMode="gray">
              <a:xfrm flipV="1">
                <a:off x="5392024"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nvCxnSpPr>
            <p:spPr bwMode="gray">
              <a:xfrm flipV="1">
                <a:off x="5751453"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nvCxnSpPr>
            <p:spPr bwMode="gray">
              <a:xfrm flipV="1">
                <a:off x="8783638"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uppieren 57"/>
            <p:cNvGrpSpPr/>
            <p:nvPr/>
          </p:nvGrpSpPr>
          <p:grpSpPr bwMode="gray">
            <a:xfrm>
              <a:off x="425161" y="6921400"/>
              <a:ext cx="8358477" cy="108000"/>
              <a:chOff x="425161" y="-141746"/>
              <a:chExt cx="8358477" cy="108000"/>
            </a:xfrm>
          </p:grpSpPr>
          <p:cxnSp>
            <p:nvCxnSpPr>
              <p:cNvPr id="59" name="Gerade Verbindung 58"/>
              <p:cNvCxnSpPr/>
              <p:nvPr/>
            </p:nvCxnSpPr>
            <p:spPr bwMode="gray">
              <a:xfrm flipV="1">
                <a:off x="425161"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nvCxnSpPr>
            <p:spPr bwMode="gray">
              <a:xfrm flipV="1">
                <a:off x="5392024"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nvCxnSpPr>
            <p:spPr bwMode="gray">
              <a:xfrm flipV="1">
                <a:off x="5762633"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nvCxnSpPr>
            <p:spPr bwMode="gray">
              <a:xfrm flipV="1">
                <a:off x="8783638"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04727198"/>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pic>
        <p:nvPicPr>
          <p:cNvPr id="10" name="Picture 6" descr="\\192.168.178.110\EXP_Public\Projekte\Victor_Group\01_DESIGNLÖSUNG\Grafische Elemente\Blatt_02.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67366"/>
          <a:stretch/>
        </p:blipFill>
        <p:spPr bwMode="gray">
          <a:xfrm>
            <a:off x="14540" y="669264"/>
            <a:ext cx="5164474" cy="4415125"/>
          </a:xfrm>
          <a:prstGeom prst="rect">
            <a:avLst/>
          </a:prstGeom>
          <a:noFill/>
          <a:extLst>
            <a:ext uri="{909E8E84-426E-40DD-AFC4-6F175D3DCCD1}">
              <a14:hiddenFill xmlns:a14="http://schemas.microsoft.com/office/drawing/2010/main">
                <a:solidFill>
                  <a:srgbClr val="FFFFFF"/>
                </a:solidFill>
              </a14:hiddenFill>
            </a:ext>
          </a:extLst>
        </p:spPr>
      </p:pic>
      <p:sp>
        <p:nvSpPr>
          <p:cNvPr id="2" name="Kopfzeilenplatzhalter 1"/>
          <p:cNvSpPr>
            <a:spLocks noGrp="1"/>
          </p:cNvSpPr>
          <p:nvPr>
            <p:ph type="hdr" sz="quarter"/>
          </p:nvPr>
        </p:nvSpPr>
        <p:spPr bwMode="gray">
          <a:xfrm>
            <a:off x="477482" y="5087912"/>
            <a:ext cx="5393093" cy="140729"/>
          </a:xfrm>
          <a:prstGeom prst="rect">
            <a:avLst/>
          </a:prstGeom>
        </p:spPr>
        <p:txBody>
          <a:bodyPr vert="horz" lIns="0" tIns="0" rIns="0" bIns="0" rtlCol="0"/>
          <a:lstStyle>
            <a:lvl1pPr algn="l">
              <a:defRPr sz="1100">
                <a:solidFill>
                  <a:schemeClr val="accent5"/>
                </a:solidFill>
              </a:defRPr>
            </a:lvl1pPr>
          </a:lstStyle>
          <a:p>
            <a:endParaRPr lang="de-DE" dirty="0"/>
          </a:p>
        </p:txBody>
      </p:sp>
      <p:sp>
        <p:nvSpPr>
          <p:cNvPr id="3" name="Datumsplatzhalter 2"/>
          <p:cNvSpPr>
            <a:spLocks noGrp="1"/>
          </p:cNvSpPr>
          <p:nvPr>
            <p:ph type="dt" idx="1"/>
          </p:nvPr>
        </p:nvSpPr>
        <p:spPr bwMode="gray">
          <a:xfrm>
            <a:off x="6265862" y="5844866"/>
            <a:ext cx="3274195" cy="143016"/>
          </a:xfrm>
          <a:prstGeom prst="rect">
            <a:avLst/>
          </a:prstGeom>
        </p:spPr>
        <p:txBody>
          <a:bodyPr vert="horz" wrap="none" lIns="0" tIns="0" rIns="0" bIns="0" rtlCol="0"/>
          <a:lstStyle>
            <a:lvl1pPr algn="r">
              <a:defRPr sz="800">
                <a:solidFill>
                  <a:schemeClr val="bg2"/>
                </a:solidFill>
              </a:defRPr>
            </a:lvl1pPr>
          </a:lstStyle>
          <a:p>
            <a:r>
              <a:rPr lang="en-US" smtClean="0"/>
              <a:t>© Electric Cloud  |  www.electriccloud.com</a:t>
            </a:r>
            <a:endParaRPr lang="de-DE" dirty="0"/>
          </a:p>
        </p:txBody>
      </p:sp>
      <p:sp>
        <p:nvSpPr>
          <p:cNvPr id="5" name="Notizenplatzhalter 4"/>
          <p:cNvSpPr>
            <a:spLocks noGrp="1"/>
          </p:cNvSpPr>
          <p:nvPr>
            <p:ph type="body" sz="quarter" idx="3"/>
          </p:nvPr>
        </p:nvSpPr>
        <p:spPr bwMode="gray">
          <a:xfrm>
            <a:off x="6265863" y="849313"/>
            <a:ext cx="3286544" cy="4057650"/>
          </a:xfrm>
          <a:prstGeom prst="rect">
            <a:avLst/>
          </a:prstGeom>
        </p:spPr>
        <p:txBody>
          <a:bodyPr vert="horz" lIns="0" tIns="0" rIns="0" bIns="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5"/>
            <a:r>
              <a:rPr lang="de-DE" dirty="0" smtClean="0"/>
              <a:t>Sechste</a:t>
            </a:r>
          </a:p>
          <a:p>
            <a:pPr lvl="6"/>
            <a:r>
              <a:rPr lang="de-DE" dirty="0" smtClean="0"/>
              <a:t>Siebte</a:t>
            </a:r>
          </a:p>
          <a:p>
            <a:pPr lvl="7"/>
            <a:r>
              <a:rPr lang="de-DE" dirty="0" smtClean="0"/>
              <a:t>Achte</a:t>
            </a:r>
          </a:p>
          <a:p>
            <a:pPr lvl="8"/>
            <a:r>
              <a:rPr lang="de-DE" dirty="0" smtClean="0"/>
              <a:t>Neunte</a:t>
            </a:r>
            <a:endParaRPr lang="de-DE" dirty="0"/>
          </a:p>
        </p:txBody>
      </p:sp>
      <p:sp>
        <p:nvSpPr>
          <p:cNvPr id="6" name="Fußzeilenplatzhalter 5"/>
          <p:cNvSpPr>
            <a:spLocks noGrp="1"/>
          </p:cNvSpPr>
          <p:nvPr>
            <p:ph type="ftr" sz="quarter" idx="4"/>
          </p:nvPr>
        </p:nvSpPr>
        <p:spPr bwMode="gray">
          <a:xfrm>
            <a:off x="6265863" y="6020352"/>
            <a:ext cx="2933389" cy="209880"/>
          </a:xfrm>
          <a:prstGeom prst="rect">
            <a:avLst/>
          </a:prstGeom>
        </p:spPr>
        <p:txBody>
          <a:bodyPr vert="horz" lIns="72000" tIns="36000" rIns="72000" bIns="36000" rtlCol="0" anchor="b"/>
          <a:lstStyle>
            <a:lvl1pPr algn="r">
              <a:defRPr sz="800">
                <a:solidFill>
                  <a:schemeClr val="bg2"/>
                </a:solidFill>
              </a:defRPr>
            </a:lvl1pPr>
          </a:lstStyle>
          <a:p>
            <a:r>
              <a:rPr lang="de-DE" smtClean="0"/>
              <a:t>Presentationstitle  |  Date</a:t>
            </a:r>
            <a:endParaRPr lang="de-DE" dirty="0"/>
          </a:p>
        </p:txBody>
      </p:sp>
      <p:sp>
        <p:nvSpPr>
          <p:cNvPr id="7" name="Foliennummernplatzhalter 6"/>
          <p:cNvSpPr>
            <a:spLocks noGrp="1"/>
          </p:cNvSpPr>
          <p:nvPr>
            <p:ph type="sldNum" sz="quarter" idx="5"/>
          </p:nvPr>
        </p:nvSpPr>
        <p:spPr bwMode="gray">
          <a:xfrm>
            <a:off x="9199252" y="6020352"/>
            <a:ext cx="350010" cy="203094"/>
          </a:xfrm>
          <a:prstGeom prst="rect">
            <a:avLst/>
          </a:prstGeom>
          <a:solidFill>
            <a:schemeClr val="tx2"/>
          </a:solidFill>
        </p:spPr>
        <p:txBody>
          <a:bodyPr vert="horz" wrap="none" lIns="0" tIns="36000" rIns="72000" bIns="36000" rtlCol="0" anchor="b"/>
          <a:lstStyle>
            <a:lvl1pPr algn="r">
              <a:defRPr sz="800" b="1">
                <a:solidFill>
                  <a:schemeClr val="bg1"/>
                </a:solidFill>
              </a:defRPr>
            </a:lvl1pPr>
          </a:lstStyle>
          <a:p>
            <a:fld id="{21613F40-7725-4229-977C-7AF5E84064F1}" type="slidenum">
              <a:rPr lang="de-DE" smtClean="0"/>
              <a:pPr/>
              <a:t>‹#›</a:t>
            </a:fld>
            <a:endParaRPr lang="de-DE" dirty="0"/>
          </a:p>
        </p:txBody>
      </p:sp>
      <p:pic>
        <p:nvPicPr>
          <p:cNvPr id="8" name="Picture 6" descr="\\192.168.178.110\EXP_Public\Projekte\Victor_Group\01_DESIGNLÖSUNG\Grafische Elemente\Blatt_02.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67366"/>
          <a:stretch/>
        </p:blipFill>
        <p:spPr bwMode="gray">
          <a:xfrm flipH="1">
            <a:off x="1123100" y="669264"/>
            <a:ext cx="5164474" cy="44151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uppieren 10"/>
          <p:cNvGrpSpPr/>
          <p:nvPr/>
        </p:nvGrpSpPr>
        <p:grpSpPr bwMode="gray">
          <a:xfrm>
            <a:off x="477481" y="5540787"/>
            <a:ext cx="5373547" cy="688965"/>
            <a:chOff x="6096000" y="3932993"/>
            <a:chExt cx="3394074" cy="1036890"/>
          </a:xfrm>
        </p:grpSpPr>
        <p:cxnSp>
          <p:nvCxnSpPr>
            <p:cNvPr id="14" name="Gerade Verbindung 13"/>
            <p:cNvCxnSpPr/>
            <p:nvPr/>
          </p:nvCxnSpPr>
          <p:spPr bwMode="gray">
            <a:xfrm>
              <a:off x="6096000" y="4969883"/>
              <a:ext cx="339407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gray">
            <a:xfrm>
              <a:off x="6096000" y="4451438"/>
              <a:ext cx="339407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bwMode="gray">
            <a:xfrm>
              <a:off x="6096000" y="3932993"/>
              <a:ext cx="339407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3" name="Gruppieren 42"/>
          <p:cNvGrpSpPr/>
          <p:nvPr/>
        </p:nvGrpSpPr>
        <p:grpSpPr bwMode="gray">
          <a:xfrm>
            <a:off x="-143933" y="-140761"/>
            <a:ext cx="10230378" cy="7121346"/>
            <a:chOff x="-132373" y="-141746"/>
            <a:chExt cx="9408746" cy="7171146"/>
          </a:xfrm>
        </p:grpSpPr>
        <p:grpSp>
          <p:nvGrpSpPr>
            <p:cNvPr id="27" name="Gruppieren 26"/>
            <p:cNvGrpSpPr/>
            <p:nvPr/>
          </p:nvGrpSpPr>
          <p:grpSpPr bwMode="gray">
            <a:xfrm>
              <a:off x="-132373" y="872715"/>
              <a:ext cx="95861" cy="5397500"/>
              <a:chOff x="-132373" y="872715"/>
              <a:chExt cx="95861" cy="5397500"/>
            </a:xfrm>
          </p:grpSpPr>
          <p:cxnSp>
            <p:nvCxnSpPr>
              <p:cNvPr id="24" name="Gerade Verbindung 23"/>
              <p:cNvCxnSpPr/>
              <p:nvPr/>
            </p:nvCxnSpPr>
            <p:spPr bwMode="gray">
              <a:xfrm>
                <a:off x="-132373" y="872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nvCxnSpPr>
            <p:spPr bwMode="gray">
              <a:xfrm>
                <a:off x="-132373" y="4936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bwMode="gray">
              <a:xfrm>
                <a:off x="-132373" y="62702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8" name="Gruppieren 27"/>
            <p:cNvGrpSpPr/>
            <p:nvPr/>
          </p:nvGrpSpPr>
          <p:grpSpPr bwMode="gray">
            <a:xfrm>
              <a:off x="9180512" y="872715"/>
              <a:ext cx="95861" cy="5397500"/>
              <a:chOff x="-132373" y="872715"/>
              <a:chExt cx="95861" cy="5397500"/>
            </a:xfrm>
          </p:grpSpPr>
          <p:cxnSp>
            <p:nvCxnSpPr>
              <p:cNvPr id="29" name="Gerade Verbindung 28"/>
              <p:cNvCxnSpPr/>
              <p:nvPr/>
            </p:nvCxnSpPr>
            <p:spPr bwMode="gray">
              <a:xfrm>
                <a:off x="-132373" y="872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nvCxnSpPr>
            <p:spPr bwMode="gray">
              <a:xfrm>
                <a:off x="-132373" y="4936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nvCxnSpPr>
            <p:spPr bwMode="gray">
              <a:xfrm>
                <a:off x="-132373" y="62702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p:cNvGrpSpPr/>
            <p:nvPr/>
          </p:nvGrpSpPr>
          <p:grpSpPr bwMode="gray">
            <a:xfrm>
              <a:off x="425161" y="-141746"/>
              <a:ext cx="8358477" cy="108000"/>
              <a:chOff x="425161" y="-141746"/>
              <a:chExt cx="8358477" cy="108000"/>
            </a:xfrm>
          </p:grpSpPr>
          <p:cxnSp>
            <p:nvCxnSpPr>
              <p:cNvPr id="33" name="Gerade Verbindung 32"/>
              <p:cNvCxnSpPr/>
              <p:nvPr/>
            </p:nvCxnSpPr>
            <p:spPr bwMode="gray">
              <a:xfrm flipV="1">
                <a:off x="425161"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nvCxnSpPr>
            <p:spPr bwMode="gray">
              <a:xfrm flipV="1">
                <a:off x="5392024"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p:nvCxnSpPr>
            <p:spPr bwMode="gray">
              <a:xfrm flipV="1">
                <a:off x="5751453"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p:nvCxnSpPr>
            <p:spPr bwMode="gray">
              <a:xfrm flipV="1">
                <a:off x="8783638"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 name="Gruppieren 37"/>
            <p:cNvGrpSpPr/>
            <p:nvPr/>
          </p:nvGrpSpPr>
          <p:grpSpPr bwMode="gray">
            <a:xfrm>
              <a:off x="425161" y="6921400"/>
              <a:ext cx="8358477" cy="108000"/>
              <a:chOff x="425161" y="-141746"/>
              <a:chExt cx="8358477" cy="108000"/>
            </a:xfrm>
          </p:grpSpPr>
          <p:cxnSp>
            <p:nvCxnSpPr>
              <p:cNvPr id="39" name="Gerade Verbindung 38"/>
              <p:cNvCxnSpPr/>
              <p:nvPr/>
            </p:nvCxnSpPr>
            <p:spPr bwMode="gray">
              <a:xfrm flipV="1">
                <a:off x="425161"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bwMode="gray">
              <a:xfrm flipV="1">
                <a:off x="5392024"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bwMode="gray">
              <a:xfrm flipV="1">
                <a:off x="5762633"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bwMode="gray">
              <a:xfrm flipV="1">
                <a:off x="8783638"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51" name="Folienbildplatzhalter 50"/>
          <p:cNvSpPr>
            <a:spLocks noGrp="1" noRot="1" noChangeAspect="1"/>
          </p:cNvSpPr>
          <p:nvPr>
            <p:ph type="sldImg" idx="2"/>
          </p:nvPr>
        </p:nvSpPr>
        <p:spPr bwMode="gray">
          <a:xfrm>
            <a:off x="-417513" y="863600"/>
            <a:ext cx="7164388" cy="4030663"/>
          </a:xfrm>
          <a:prstGeom prst="rect">
            <a:avLst/>
          </a:prstGeom>
          <a:noFill/>
          <a:ln w="12700">
            <a:noFill/>
          </a:ln>
        </p:spPr>
        <p:txBody>
          <a:bodyPr vert="horz" lIns="91440" tIns="45720" rIns="91440" bIns="45720" rtlCol="0" anchor="ctr"/>
          <a:lstStyle/>
          <a:p>
            <a:endParaRPr lang="de-DE"/>
          </a:p>
        </p:txBody>
      </p:sp>
    </p:spTree>
    <p:extLst>
      <p:ext uri="{BB962C8B-B14F-4D97-AF65-F5344CB8AC3E}">
        <p14:creationId xmlns:p14="http://schemas.microsoft.com/office/powerpoint/2010/main" val="2338093269"/>
      </p:ext>
    </p:extLst>
  </p:cSld>
  <p:clrMap bg1="lt1" tx1="dk1" bg2="lt2" tx2="dk2" accent1="accent1" accent2="accent2" accent3="accent3" accent4="accent4" accent5="accent5" accent6="accent6" hlink="hlink" folHlink="folHlink"/>
  <p:hf hdr="0"/>
  <p:notesStyle>
    <a:lvl1pPr marL="0" indent="0" algn="l" defTabSz="641909" rtl="0" eaLnBrk="1" latinLnBrk="0" hangingPunct="1">
      <a:spcBef>
        <a:spcPts val="140"/>
      </a:spcBef>
      <a:spcAft>
        <a:spcPts val="140"/>
      </a:spcAft>
      <a:defRPr sz="772" kern="1200">
        <a:solidFill>
          <a:schemeClr val="tx1"/>
        </a:solidFill>
        <a:latin typeface="+mn-lt"/>
        <a:ea typeface="+mn-ea"/>
        <a:cs typeface="+mn-cs"/>
      </a:defRPr>
    </a:lvl1pPr>
    <a:lvl2pPr marL="0" indent="0" algn="l" defTabSz="641909" rtl="0" eaLnBrk="1" latinLnBrk="0" hangingPunct="1">
      <a:spcBef>
        <a:spcPts val="140"/>
      </a:spcBef>
      <a:spcAft>
        <a:spcPts val="140"/>
      </a:spcAft>
      <a:defRPr sz="772" b="1" kern="1200">
        <a:solidFill>
          <a:schemeClr val="tx1"/>
        </a:solidFill>
        <a:latin typeface="+mn-lt"/>
        <a:ea typeface="+mn-ea"/>
        <a:cs typeface="+mn-cs"/>
      </a:defRPr>
    </a:lvl2pPr>
    <a:lvl3pPr marL="120358" indent="-120358" algn="l" defTabSz="641909" rtl="0" eaLnBrk="1" latinLnBrk="0" hangingPunct="1">
      <a:spcBef>
        <a:spcPts val="140"/>
      </a:spcBef>
      <a:spcAft>
        <a:spcPts val="140"/>
      </a:spcAft>
      <a:buClr>
        <a:schemeClr val="accent1"/>
      </a:buClr>
      <a:buSzPct val="70000"/>
      <a:buFont typeface="Wingdings" pitchFamily="2" charset="2"/>
      <a:buChar char="n"/>
      <a:defRPr sz="772" kern="1200">
        <a:solidFill>
          <a:schemeClr val="tx1"/>
        </a:solidFill>
        <a:latin typeface="+mn-lt"/>
        <a:ea typeface="+mn-ea"/>
        <a:cs typeface="+mn-cs"/>
      </a:defRPr>
    </a:lvl3pPr>
    <a:lvl4pPr marL="249631" indent="-124816" algn="l" defTabSz="641909" rtl="0" eaLnBrk="1" latinLnBrk="0" hangingPunct="1">
      <a:spcBef>
        <a:spcPts val="140"/>
      </a:spcBef>
      <a:spcAft>
        <a:spcPts val="140"/>
      </a:spcAft>
      <a:buClr>
        <a:schemeClr val="accent1"/>
      </a:buClr>
      <a:buSzPct val="70000"/>
      <a:buFont typeface="Wingdings" pitchFamily="2" charset="2"/>
      <a:buChar char="n"/>
      <a:defRPr sz="772" kern="1200">
        <a:solidFill>
          <a:schemeClr val="tx1"/>
        </a:solidFill>
        <a:latin typeface="+mn-lt"/>
        <a:ea typeface="+mn-ea"/>
        <a:cs typeface="+mn-cs"/>
      </a:defRPr>
    </a:lvl4pPr>
    <a:lvl5pPr marL="124816" indent="-124816" algn="l" defTabSz="641909" rtl="0" eaLnBrk="1" latinLnBrk="0" hangingPunct="1">
      <a:spcBef>
        <a:spcPts val="140"/>
      </a:spcBef>
      <a:spcAft>
        <a:spcPts val="140"/>
      </a:spcAft>
      <a:buClr>
        <a:schemeClr val="accent1"/>
      </a:buClr>
      <a:buFont typeface="+mj-lt"/>
      <a:buAutoNum type="romanUcPeriod"/>
      <a:defRPr sz="772" kern="1200">
        <a:solidFill>
          <a:schemeClr val="tx1"/>
        </a:solidFill>
        <a:latin typeface="+mn-lt"/>
        <a:ea typeface="+mn-ea"/>
        <a:cs typeface="+mn-cs"/>
      </a:defRPr>
    </a:lvl5pPr>
    <a:lvl6pPr marL="0" indent="0" algn="l" defTabSz="641909" rtl="0" eaLnBrk="1" latinLnBrk="0" hangingPunct="1">
      <a:defRPr sz="983" b="0" kern="1200">
        <a:solidFill>
          <a:schemeClr val="accent5"/>
        </a:solidFill>
        <a:latin typeface="+mn-lt"/>
        <a:ea typeface="+mn-ea"/>
        <a:cs typeface="+mn-cs"/>
      </a:defRPr>
    </a:lvl6pPr>
    <a:lvl7pPr marL="0" indent="0" algn="l" defTabSz="641909" rtl="0" eaLnBrk="1" latinLnBrk="0" hangingPunct="1">
      <a:defRPr sz="983" b="0" kern="1200">
        <a:solidFill>
          <a:schemeClr val="accent6"/>
        </a:solidFill>
        <a:latin typeface="+mn-lt"/>
        <a:ea typeface="+mn-ea"/>
        <a:cs typeface="+mn-cs"/>
      </a:defRPr>
    </a:lvl7pPr>
    <a:lvl8pPr marL="0" indent="0" algn="l" defTabSz="641909" rtl="0" eaLnBrk="1" latinLnBrk="0" hangingPunct="1">
      <a:defRPr sz="983" b="0" kern="1200">
        <a:solidFill>
          <a:schemeClr val="accent3"/>
        </a:solidFill>
        <a:latin typeface="+mn-lt"/>
        <a:ea typeface="+mn-ea"/>
        <a:cs typeface="+mn-cs"/>
      </a:defRPr>
    </a:lvl8pPr>
    <a:lvl9pPr marL="0" indent="0" algn="l" defTabSz="641909" rtl="0" eaLnBrk="1" latinLnBrk="0" hangingPunct="1">
      <a:defRPr sz="632" b="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21613F40-7725-4229-977C-7AF5E84064F1}" type="slidenum">
              <a:rPr lang="de-DE" smtClean="0"/>
              <a:pPr/>
              <a:t>1</a:t>
            </a:fld>
            <a:endParaRPr lang="de-DE"/>
          </a:p>
        </p:txBody>
      </p:sp>
      <p:sp>
        <p:nvSpPr>
          <p:cNvPr id="5" name="Fußzeilenplatzhalter 4"/>
          <p:cNvSpPr>
            <a:spLocks noGrp="1"/>
          </p:cNvSpPr>
          <p:nvPr>
            <p:ph type="ftr" sz="quarter" idx="11"/>
          </p:nvPr>
        </p:nvSpPr>
        <p:spPr/>
        <p:txBody>
          <a:bodyPr/>
          <a:lstStyle/>
          <a:p>
            <a:r>
              <a:rPr lang="de-DE" smtClean="0"/>
              <a:t>Presentationstitle  |  Date</a:t>
            </a:r>
            <a:endParaRPr lang="de-DE" dirty="0"/>
          </a:p>
        </p:txBody>
      </p:sp>
      <p:sp>
        <p:nvSpPr>
          <p:cNvPr id="7" name="Datumsplatzhalter 6"/>
          <p:cNvSpPr>
            <a:spLocks noGrp="1"/>
          </p:cNvSpPr>
          <p:nvPr>
            <p:ph type="dt" idx="12"/>
          </p:nvPr>
        </p:nvSpPr>
        <p:spPr/>
        <p:txBody>
          <a:bodyPr/>
          <a:lstStyle/>
          <a:p>
            <a:r>
              <a:rPr lang="en-US" smtClean="0"/>
              <a:t>© Electric Cloud  |  www.electriccloud.com</a:t>
            </a:r>
            <a:endParaRPr lang="de-DE" dirty="0"/>
          </a:p>
        </p:txBody>
      </p:sp>
      <p:sp>
        <p:nvSpPr>
          <p:cNvPr id="8" name="Folienbildplatzhalter 7"/>
          <p:cNvSpPr>
            <a:spLocks noGrp="1" noRot="1" noChangeAspect="1"/>
          </p:cNvSpPr>
          <p:nvPr>
            <p:ph type="sldImg"/>
          </p:nvPr>
        </p:nvSpPr>
        <p:spPr>
          <a:xfrm>
            <a:off x="-417513" y="863600"/>
            <a:ext cx="7164388" cy="4030663"/>
          </a:xfrm>
        </p:spPr>
      </p:sp>
      <p:sp>
        <p:nvSpPr>
          <p:cNvPr id="9" name="Notizenplatzhalter 8"/>
          <p:cNvSpPr>
            <a:spLocks noGrp="1"/>
          </p:cNvSpPr>
          <p:nvPr>
            <p:ph type="body" idx="1"/>
          </p:nvPr>
        </p:nvSpPr>
        <p:spPr/>
        <p:txBody>
          <a:bodyPr/>
          <a:lstStyle/>
          <a:p>
            <a:endParaRPr lang="de-DE"/>
          </a:p>
        </p:txBody>
      </p:sp>
    </p:spTree>
    <p:extLst>
      <p:ext uri="{BB962C8B-B14F-4D97-AF65-F5344CB8AC3E}">
        <p14:creationId xmlns:p14="http://schemas.microsoft.com/office/powerpoint/2010/main" val="2670439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02" name="Rectangle 2"/>
          <p:cNvSpPr>
            <a:spLocks noGrp="1" noRot="1" noChangeAspect="1" noChangeArrowheads="1" noTextEdit="1"/>
          </p:cNvSpPr>
          <p:nvPr>
            <p:ph type="sldImg"/>
          </p:nvPr>
        </p:nvSpPr>
        <p:spPr>
          <a:xfrm>
            <a:off x="2700338" y="511175"/>
            <a:ext cx="4541837" cy="2554288"/>
          </a:xfrm>
          <a:ln/>
          <a:extLst>
            <a:ext uri="{FAA26D3D-D897-4be2-8F04-BA451C77F1D7}">
              <ma14:placeholderFlag xmlns="" xmlns:ma14="http://schemas.microsoft.com/office/mac/drawingml/2011/main" val="1"/>
            </a:ext>
          </a:extLst>
        </p:spPr>
      </p:sp>
      <p:sp>
        <p:nvSpPr>
          <p:cNvPr id="1843203" name="Rectangle 3"/>
          <p:cNvSpPr>
            <a:spLocks noGrp="1" noChangeArrowheads="1"/>
          </p:cNvSpPr>
          <p:nvPr>
            <p:ph type="body" idx="1"/>
          </p:nvPr>
        </p:nvSpPr>
        <p:spPr>
          <a:xfrm>
            <a:off x="994253" y="3235395"/>
            <a:ext cx="7954010" cy="3064437"/>
          </a:xfrm>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Cache</a:t>
            </a:r>
            <a:r>
              <a:rPr lang="en-US" baseline="0" dirty="0" smtClean="0"/>
              <a:t> .o: don’t compile if source didn’t change</a:t>
            </a:r>
          </a:p>
          <a:p>
            <a:r>
              <a:rPr lang="en-US" baseline="0" dirty="0" smtClean="0"/>
              <a:t>Same machine: where the </a:t>
            </a:r>
            <a:r>
              <a:rPr lang="en-US" baseline="0" dirty="0" err="1" smtClean="0"/>
              <a:t>emake</a:t>
            </a:r>
            <a:r>
              <a:rPr lang="en-US" baseline="0" dirty="0" smtClean="0"/>
              <a:t> client</a:t>
            </a:r>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15</a:t>
            </a:fld>
            <a:endParaRPr lang="de-DE" dirty="0"/>
          </a:p>
        </p:txBody>
      </p:sp>
    </p:spTree>
    <p:extLst>
      <p:ext uri="{BB962C8B-B14F-4D97-AF65-F5344CB8AC3E}">
        <p14:creationId xmlns:p14="http://schemas.microsoft.com/office/powerpoint/2010/main" val="3615494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More</a:t>
            </a:r>
            <a:r>
              <a:rPr lang="en-US" baseline="0" dirty="0" smtClean="0"/>
              <a:t> accurate (RIM) </a:t>
            </a:r>
          </a:p>
          <a:p>
            <a:pPr marL="291808" lvl="2" indent="-171450">
              <a:buFont typeface="Arial" charset="0"/>
              <a:buChar char="•"/>
            </a:pPr>
            <a:r>
              <a:rPr lang="en-US" b="0" baseline="0" dirty="0" err="1" smtClean="0"/>
              <a:t>ccache</a:t>
            </a:r>
            <a:r>
              <a:rPr lang="en-US" b="0" baseline="0" dirty="0" smtClean="0"/>
              <a:t> </a:t>
            </a:r>
            <a:r>
              <a:rPr lang="en-US" b="0" baseline="0" smtClean="0"/>
              <a:t>consistent problems - </a:t>
            </a:r>
            <a:endParaRPr lang="en-US" b="0"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16</a:t>
            </a:fld>
            <a:endParaRPr lang="de-DE" dirty="0"/>
          </a:p>
        </p:txBody>
      </p:sp>
    </p:spTree>
    <p:extLst>
      <p:ext uri="{BB962C8B-B14F-4D97-AF65-F5344CB8AC3E}">
        <p14:creationId xmlns:p14="http://schemas.microsoft.com/office/powerpoint/2010/main" val="482454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02" name="Rectangle 2"/>
          <p:cNvSpPr>
            <a:spLocks noGrp="1" noRot="1" noChangeAspect="1" noChangeArrowheads="1" noTextEdit="1"/>
          </p:cNvSpPr>
          <p:nvPr>
            <p:ph type="sldImg"/>
          </p:nvPr>
        </p:nvSpPr>
        <p:spPr>
          <a:xfrm>
            <a:off x="2700338" y="511175"/>
            <a:ext cx="4541837" cy="2554288"/>
          </a:xfrm>
          <a:ln/>
          <a:extLst>
            <a:ext uri="{FAA26D3D-D897-4be2-8F04-BA451C77F1D7}">
              <ma14:placeholderFlag xmlns="" xmlns:ma14="http://schemas.microsoft.com/office/mac/drawingml/2011/main" val="1"/>
            </a:ext>
          </a:extLst>
        </p:spPr>
      </p:sp>
      <p:sp>
        <p:nvSpPr>
          <p:cNvPr id="1843203" name="Rectangle 3"/>
          <p:cNvSpPr>
            <a:spLocks noGrp="1" noChangeArrowheads="1"/>
          </p:cNvSpPr>
          <p:nvPr>
            <p:ph type="body" idx="1"/>
          </p:nvPr>
        </p:nvSpPr>
        <p:spPr>
          <a:xfrm>
            <a:off x="994253" y="3235395"/>
            <a:ext cx="7954010" cy="3064437"/>
          </a:xfrm>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863600"/>
            <a:ext cx="7164388" cy="4030663"/>
          </a:xfrm>
        </p:spPr>
      </p:sp>
      <p:sp>
        <p:nvSpPr>
          <p:cNvPr id="3" name="Notes Placeholder 2"/>
          <p:cNvSpPr>
            <a:spLocks noGrp="1"/>
          </p:cNvSpPr>
          <p:nvPr>
            <p:ph type="body" idx="1"/>
          </p:nvPr>
        </p:nvSpPr>
        <p:spPr/>
        <p:txBody>
          <a:bodyPr>
            <a:normAutofit/>
          </a:bodyPr>
          <a:lstStyle/>
          <a:p>
            <a:r>
              <a:rPr lang="en-US" dirty="0" smtClean="0"/>
              <a:t>Testing</a:t>
            </a:r>
            <a:r>
              <a:rPr lang="en-US" baseline="0" dirty="0" smtClean="0"/>
              <a:t> is often a bottleneck to the CD cycle ~60%  (vs Compiling is ~20%)</a:t>
            </a:r>
          </a:p>
          <a:p>
            <a:r>
              <a:rPr lang="en-US" baseline="0" dirty="0" smtClean="0"/>
              <a:t>From research with </a:t>
            </a:r>
            <a:r>
              <a:rPr lang="en-US" baseline="0" dirty="0" err="1" smtClean="0"/>
              <a:t>Osterman</a:t>
            </a:r>
            <a:r>
              <a:rPr lang="en-US" baseline="0" dirty="0" smtClean="0"/>
              <a:t> (2010) “</a:t>
            </a:r>
            <a:r>
              <a:rPr lang="en-US" sz="772" b="0" i="0" kern="1200" dirty="0" smtClean="0">
                <a:solidFill>
                  <a:schemeClr val="tx1"/>
                </a:solidFill>
                <a:effectLst/>
                <a:latin typeface="+mn-lt"/>
                <a:ea typeface="+mn-ea"/>
                <a:cs typeface="+mn-cs"/>
              </a:rPr>
              <a:t>the majority of software bugs are attributed to poor testing procedures or infrastructure limitations rather than design problems. Additionally, the software test process is generally considered an unpleasant process, with software development professionals rating the use of their companies’ test systems more painful than having a fender bender or preparing taxes.”</a:t>
            </a:r>
            <a:endParaRPr lang="en-US" baseline="0" dirty="0" smtClean="0"/>
          </a:p>
          <a:p>
            <a:r>
              <a:rPr lang="en-US" dirty="0" smtClean="0"/>
              <a:t>Drop in replacement for Junit </a:t>
            </a:r>
            <a:r>
              <a:rPr lang="en-US" dirty="0" err="1" smtClean="0"/>
              <a:t>TestRunner</a:t>
            </a:r>
            <a:r>
              <a:rPr lang="en-US" dirty="0" smtClean="0"/>
              <a:t> </a:t>
            </a:r>
            <a:endParaRPr lang="en-US" baseline="0" dirty="0" smtClean="0"/>
          </a:p>
          <a:p>
            <a:pPr marL="171450" lvl="1" indent="-171450">
              <a:buFont typeface="Arial" panose="020B0604020202020204" pitchFamily="34" charset="0"/>
              <a:buChar char="•"/>
            </a:pPr>
            <a:r>
              <a:rPr lang="en-US" b="0" baseline="0" dirty="0" smtClean="0"/>
              <a:t>Coarse grain: project-level</a:t>
            </a:r>
          </a:p>
          <a:p>
            <a:pPr marL="171450" lvl="1" indent="-171450">
              <a:buFont typeface="Arial" panose="020B0604020202020204" pitchFamily="34" charset="0"/>
              <a:buChar char="•"/>
            </a:pPr>
            <a:r>
              <a:rPr lang="en-US" b="0" baseline="0" dirty="0" smtClean="0"/>
              <a:t>Fine-grain: class-level parallelization</a:t>
            </a:r>
          </a:p>
          <a:p>
            <a:endParaRPr lang="en-US" baseline="0" dirty="0" smtClean="0"/>
          </a:p>
          <a:p>
            <a:r>
              <a:rPr lang="en-US" baseline="0" dirty="0" smtClean="0"/>
              <a:t>Prelim results: 3-20x acceleration (ant)</a:t>
            </a:r>
            <a:endParaRPr lang="en-US" dirty="0"/>
          </a:p>
        </p:txBody>
      </p:sp>
      <p:sp>
        <p:nvSpPr>
          <p:cNvPr id="4" name="Slide Number Placeholder 3"/>
          <p:cNvSpPr>
            <a:spLocks noGrp="1"/>
          </p:cNvSpPr>
          <p:nvPr>
            <p:ph type="sldNum" sz="quarter" idx="10"/>
          </p:nvPr>
        </p:nvSpPr>
        <p:spPr/>
        <p:txBody>
          <a:bodyPr/>
          <a:lstStyle/>
          <a:p>
            <a:pPr>
              <a:defRPr/>
            </a:pPr>
            <a:fld id="{1128023E-59B4-4506-83C6-CB885D586B08}" type="slidenum">
              <a:rPr lang="en-US" smtClean="0"/>
              <a:pPr>
                <a:defRPr/>
              </a:pPr>
              <a:t>21</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0338" y="511175"/>
            <a:ext cx="4541837" cy="2554288"/>
          </a:xfrm>
        </p:spPr>
      </p:sp>
      <p:sp>
        <p:nvSpPr>
          <p:cNvPr id="3" name="Notes Placeholder 2"/>
          <p:cNvSpPr>
            <a:spLocks noGrp="1"/>
          </p:cNvSpPr>
          <p:nvPr>
            <p:ph type="body" idx="1"/>
          </p:nvPr>
        </p:nvSpPr>
        <p:spPr/>
        <p:txBody>
          <a:bodyPr>
            <a:normAutofit/>
          </a:bodyPr>
          <a:lstStyle/>
          <a:p>
            <a:r>
              <a:rPr lang="en-US" sz="800" dirty="0" smtClean="0"/>
              <a:t>* for on-board systems</a:t>
            </a:r>
            <a:endParaRPr lang="en-US" dirty="0"/>
          </a:p>
        </p:txBody>
      </p:sp>
      <p:sp>
        <p:nvSpPr>
          <p:cNvPr id="4" name="Slide Number Placeholder 3"/>
          <p:cNvSpPr>
            <a:spLocks noGrp="1"/>
          </p:cNvSpPr>
          <p:nvPr>
            <p:ph type="sldNum" sz="quarter" idx="10"/>
          </p:nvPr>
        </p:nvSpPr>
        <p:spPr/>
        <p:txBody>
          <a:bodyPr/>
          <a:lstStyle/>
          <a:p>
            <a:fld id="{EFE8696E-FD09-8743-9CD1-F217829852DD}" type="slidenum">
              <a:rPr lang="en-US" smtClean="0"/>
              <a:pPr/>
              <a:t>22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02" name="Rectangle 2"/>
          <p:cNvSpPr>
            <a:spLocks noGrp="1" noRot="1" noChangeAspect="1" noChangeArrowheads="1" noTextEdit="1"/>
          </p:cNvSpPr>
          <p:nvPr>
            <p:ph type="sldImg"/>
          </p:nvPr>
        </p:nvSpPr>
        <p:spPr>
          <a:xfrm>
            <a:off x="2700338" y="511175"/>
            <a:ext cx="4541837" cy="2554288"/>
          </a:xfrm>
          <a:ln/>
          <a:extLst>
            <a:ext uri="{FAA26D3D-D897-4be2-8F04-BA451C77F1D7}">
              <ma14:placeholderFlag xmlns="" xmlns:ma14="http://schemas.microsoft.com/office/mac/drawingml/2011/main" val="1"/>
            </a:ext>
          </a:extLst>
        </p:spPr>
      </p:sp>
      <p:sp>
        <p:nvSpPr>
          <p:cNvPr id="1843203" name="Rectangle 3"/>
          <p:cNvSpPr>
            <a:spLocks noGrp="1" noChangeArrowheads="1"/>
          </p:cNvSpPr>
          <p:nvPr>
            <p:ph type="body" idx="1"/>
          </p:nvPr>
        </p:nvSpPr>
        <p:spPr>
          <a:xfrm>
            <a:off x="994253" y="3235395"/>
            <a:ext cx="7954010" cy="3064437"/>
          </a:xfrm>
        </p:spPr>
        <p:txBody>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26</a:t>
            </a:fld>
            <a:endParaRPr lang="de-DE" dirty="0"/>
          </a:p>
        </p:txBody>
      </p:sp>
    </p:spTree>
    <p:extLst>
      <p:ext uri="{BB962C8B-B14F-4D97-AF65-F5344CB8AC3E}">
        <p14:creationId xmlns:p14="http://schemas.microsoft.com/office/powerpoint/2010/main" val="1600664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sz="800" dirty="0" smtClean="0">
                <a:latin typeface="Arial" charset="0"/>
              </a:rPr>
              <a:t>Here’s  a sampling of our customers</a:t>
            </a:r>
          </a:p>
          <a:p>
            <a:pPr>
              <a:spcBef>
                <a:spcPct val="0"/>
              </a:spcBef>
            </a:pPr>
            <a:endParaRPr lang="en-US" sz="800" dirty="0" smtClean="0">
              <a:latin typeface="Arial" charset="0"/>
            </a:endParaRPr>
          </a:p>
          <a:p>
            <a:pPr>
              <a:spcBef>
                <a:spcPct val="0"/>
              </a:spcBef>
            </a:pPr>
            <a:r>
              <a:rPr lang="en-US" sz="800" dirty="0" smtClean="0">
                <a:latin typeface="Arial" charset="0"/>
              </a:rPr>
              <a:t>MS has deployed a B-T cloud on our solution</a:t>
            </a:r>
          </a:p>
          <a:p>
            <a:pPr>
              <a:spcBef>
                <a:spcPct val="0"/>
              </a:spcBef>
            </a:pPr>
            <a:r>
              <a:rPr lang="en-US" sz="800" dirty="0" err="1" smtClean="0">
                <a:latin typeface="Arial" charset="0"/>
              </a:rPr>
              <a:t>Vmware</a:t>
            </a:r>
            <a:r>
              <a:rPr lang="en-US" sz="800" dirty="0" smtClean="0">
                <a:latin typeface="Arial" charset="0"/>
              </a:rPr>
              <a:t> uses us for test </a:t>
            </a:r>
            <a:r>
              <a:rPr lang="en-US" sz="800" dirty="0" err="1" smtClean="0">
                <a:latin typeface="Arial" charset="0"/>
              </a:rPr>
              <a:t>mgmt</a:t>
            </a:r>
            <a:r>
              <a:rPr lang="en-US" sz="800" dirty="0" smtClean="0">
                <a:latin typeface="Arial" charset="0"/>
              </a:rPr>
              <a:t> in the </a:t>
            </a:r>
            <a:r>
              <a:rPr lang="en-US" sz="800" dirty="0" err="1" smtClean="0">
                <a:latin typeface="Arial" charset="0"/>
              </a:rPr>
              <a:t>Vcloud</a:t>
            </a:r>
            <a:r>
              <a:rPr lang="en-US" sz="800" dirty="0" smtClean="0">
                <a:latin typeface="Arial" charset="0"/>
              </a:rPr>
              <a:t> director group</a:t>
            </a:r>
          </a:p>
          <a:p>
            <a:pPr>
              <a:spcBef>
                <a:spcPct val="0"/>
              </a:spcBef>
            </a:pPr>
            <a:r>
              <a:rPr lang="en-US" sz="800" dirty="0" smtClean="0">
                <a:latin typeface="Arial" charset="0"/>
              </a:rPr>
              <a:t>RIM has built a cloud to manage the B-T process for all their phone software</a:t>
            </a:r>
          </a:p>
          <a:p>
            <a:endParaRPr lang="en-US" sz="800" dirty="0" smtClean="0"/>
          </a:p>
          <a:p>
            <a:endParaRPr lang="en-US" sz="800" dirty="0" smtClean="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28</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A951017B-09B3-47E2-9F7C-57D91D8A07E9}" type="slidenum">
              <a:rPr lang="en-US" smtClean="0"/>
              <a:pPr/>
              <a:t>32</a:t>
            </a:fld>
            <a:endParaRPr lang="en-US" smtClean="0"/>
          </a:p>
        </p:txBody>
      </p:sp>
      <p:sp>
        <p:nvSpPr>
          <p:cNvPr id="33795" name="Rectangle 7"/>
          <p:cNvSpPr txBox="1">
            <a:spLocks noGrp="1" noChangeArrowheads="1"/>
          </p:cNvSpPr>
          <p:nvPr/>
        </p:nvSpPr>
        <p:spPr bwMode="auto">
          <a:xfrm>
            <a:off x="5631279" y="6468895"/>
            <a:ext cx="4309017" cy="340279"/>
          </a:xfrm>
          <a:prstGeom prst="rect">
            <a:avLst/>
          </a:prstGeom>
          <a:noFill/>
          <a:ln w="9525">
            <a:noFill/>
            <a:miter lim="800000"/>
            <a:headEnd/>
            <a:tailEnd/>
          </a:ln>
        </p:spPr>
        <p:txBody>
          <a:bodyPr lIns="90879" tIns="45439" rIns="90879" bIns="45439" anchor="b"/>
          <a:lstStyle/>
          <a:p>
            <a:pPr algn="r" eaLnBrk="0" hangingPunct="0"/>
            <a:fld id="{2FC62E7E-9857-4A2C-8961-0692ECE895D5}" type="slidenum">
              <a:rPr lang="en-US" sz="1300">
                <a:solidFill>
                  <a:srgbClr val="000000"/>
                </a:solidFill>
              </a:rPr>
              <a:pPr algn="r" eaLnBrk="0" hangingPunct="0"/>
              <a:t>32</a:t>
            </a:fld>
            <a:endParaRPr lang="en-US" sz="1300" dirty="0">
              <a:solidFill>
                <a:srgbClr val="000000"/>
              </a:solidFill>
            </a:endParaRPr>
          </a:p>
        </p:txBody>
      </p:sp>
      <p:sp>
        <p:nvSpPr>
          <p:cNvPr id="33796" name="Rectangle 2"/>
          <p:cNvSpPr>
            <a:spLocks noGrp="1" noRot="1" noChangeAspect="1" noChangeArrowheads="1" noTextEdit="1"/>
          </p:cNvSpPr>
          <p:nvPr>
            <p:ph type="sldImg"/>
          </p:nvPr>
        </p:nvSpPr>
        <p:spPr>
          <a:xfrm>
            <a:off x="2700338" y="511175"/>
            <a:ext cx="4541837" cy="2554288"/>
          </a:xfrm>
          <a:ln/>
        </p:spPr>
      </p:sp>
      <p:sp>
        <p:nvSpPr>
          <p:cNvPr id="33797"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dirty="0" smtClean="0"/>
              <a:t>So how do we do it?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800" baseline="0" dirty="0" smtClean="0"/>
              <a:t>ElectricCommander provides end to end pipeline automation and governance to help our customers build, test, and deploy at scale, making releases automated, predictable, and routine. It also provides easy integration our customers favorite tools if desired so that you can track everything.</a:t>
            </a:r>
            <a:endParaRPr lang="en-US" sz="8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800" dirty="0" smtClean="0"/>
              <a:t>And </a:t>
            </a:r>
            <a:r>
              <a:rPr lang="en-US" sz="800" baseline="0" dirty="0" smtClean="0"/>
              <a:t>Electric Accelerator is patented technology (9 patents) that takes complex build and tests, discovers the dependencies inherent in the code, then parallelizes and safely distributes builds and tests across servers in a network and/or processor cores on a server. This results in build and test acceleration that can be orders of magnitude faster than what’s possible on a single server, while providing greatly improved infrastructure utilization.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800" baseline="0" dirty="0" smtClean="0"/>
              <a:t>We already have the world’s most powerful platform for build and test automation being used by customers like GE, </a:t>
            </a:r>
            <a:r>
              <a:rPr lang="en-US" sz="800" baseline="0" dirty="0" err="1" smtClean="0"/>
              <a:t>SpaceX</a:t>
            </a:r>
            <a:r>
              <a:rPr lang="en-US" sz="800" baseline="0" dirty="0" smtClean="0"/>
              <a:t> and GAP.  In this release, we have extended Commander to be the best end-to-end continuous delivery platform.  ElectricFlow, which is a suite of applications for continuous delivery spanning build, test and deploy dramatically accelerates time-to-value.  With the deploy application, customers can easily model their applications, environments and deploy with a single click.  The application is ready for mobile so that DevOps teams can trigger deployments and view progress on the go.  Because these applications are built on our end-to-end continuous delivery platform, we bring together </a:t>
            </a:r>
            <a:r>
              <a:rPr lang="en-US" sz="800" baseline="0" dirty="0" err="1" smtClean="0"/>
              <a:t>Dev</a:t>
            </a:r>
            <a:r>
              <a:rPr lang="en-US" sz="800" baseline="0" dirty="0" smtClean="0"/>
              <a:t> and Ops with unparalleled visibility.</a:t>
            </a:r>
          </a:p>
          <a:p>
            <a:pPr marL="0" marR="0" indent="0" algn="l" defTabSz="457200" rtl="0" eaLnBrk="1" fontAlgn="auto" latinLnBrk="0" hangingPunct="1">
              <a:lnSpc>
                <a:spcPct val="100000"/>
              </a:lnSpc>
              <a:spcBef>
                <a:spcPts val="0"/>
              </a:spcBef>
              <a:spcAft>
                <a:spcPts val="0"/>
              </a:spcAft>
              <a:buClrTx/>
              <a:buSzTx/>
              <a:buFontTx/>
              <a:buNone/>
              <a:tabLst/>
              <a:defRPr/>
            </a:pPr>
            <a:r>
              <a:rPr lang="en-US" sz="800"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800" baseline="0" dirty="0" smtClean="0"/>
              <a:t>For an enterprise, continuous delivery is only continuous if you can rely on the platform 24/7 to be running builds, tests and deployments.   This is the reality for our customers with globally distributed development sites.  ElectricCommander can be set up in a high availability configuration so that if any server becomes unresponsive, other servers in the cluster pick up the work without skipping a beat.  Customers can also add additional servers into their cluster to scale out to meet increasing needs.</a:t>
            </a:r>
          </a:p>
          <a:p>
            <a:pPr marL="0" marR="0" indent="0" algn="l" defTabSz="457200" rtl="0" eaLnBrk="1" fontAlgn="auto" latinLnBrk="0" hangingPunct="1">
              <a:lnSpc>
                <a:spcPct val="100000"/>
              </a:lnSpc>
              <a:spcBef>
                <a:spcPts val="0"/>
              </a:spcBef>
              <a:spcAft>
                <a:spcPts val="0"/>
              </a:spcAft>
              <a:buClrTx/>
              <a:buSzTx/>
              <a:buFontTx/>
              <a:buNone/>
              <a:tabLst/>
              <a:defRPr/>
            </a:pPr>
            <a:r>
              <a:rPr lang="en-US" sz="800"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800" baseline="0" dirty="0" smtClean="0"/>
              <a:t>Speed is essential for agile teams and continuous delivery.  When build times take hours it is difficult for developers to get that fast feedback that they rely on to iterate on the product.  ElectricAccelerator Huddle is our offering for small development teams to speed up their builds – it cuts down builds from hours to minutes to help them iterate faster.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800" baseline="0" dirty="0" smtClean="0"/>
          </a:p>
          <a:p>
            <a:endParaRPr lang="en-US" sz="800" dirty="0" smtClean="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200"/>
              </a:spcBef>
              <a:spcAft>
                <a:spcPts val="200"/>
              </a:spcAft>
              <a:buClr>
                <a:schemeClr val="accent1"/>
              </a:buClr>
              <a:buSzPct val="70000"/>
            </a:pPr>
            <a:r>
              <a:rPr lang="en-US" sz="700" dirty="0" smtClean="0">
                <a:solidFill>
                  <a:srgbClr val="FF0000"/>
                </a:solidFill>
              </a:rPr>
              <a:t>EA does best in a CLUSTER, not core-for-core in big box</a:t>
            </a:r>
          </a:p>
          <a:p>
            <a:pPr marL="285750" indent="-285750">
              <a:spcBef>
                <a:spcPts val="200"/>
              </a:spcBef>
              <a:spcAft>
                <a:spcPts val="200"/>
              </a:spcAft>
              <a:buClr>
                <a:schemeClr val="accent1"/>
              </a:buClr>
              <a:buSzPct val="70000"/>
              <a:buFont typeface="Arial" panose="020B0604020202020204" pitchFamily="34" charset="0"/>
              <a:buChar char="•"/>
            </a:pPr>
            <a:r>
              <a:rPr lang="en-US" sz="700" dirty="0" smtClean="0">
                <a:solidFill>
                  <a:srgbClr val="FF0000"/>
                </a:solidFill>
              </a:rPr>
              <a:t>Big boxes is not a reality for everyone today</a:t>
            </a:r>
          </a:p>
          <a:p>
            <a:endParaRPr lang="en-US" dirty="0" smtClean="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5</a:t>
            </a:fld>
            <a:endParaRPr lang="de-DE" dirty="0"/>
          </a:p>
        </p:txBody>
      </p:sp>
    </p:spTree>
    <p:extLst>
      <p:ext uri="{BB962C8B-B14F-4D97-AF65-F5344CB8AC3E}">
        <p14:creationId xmlns:p14="http://schemas.microsoft.com/office/powerpoint/2010/main" val="1560831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641909" rtl="0" eaLnBrk="1" fontAlgn="auto" latinLnBrk="0" hangingPunct="1">
              <a:lnSpc>
                <a:spcPct val="100000"/>
              </a:lnSpc>
              <a:spcBef>
                <a:spcPts val="140"/>
              </a:spcBef>
              <a:spcAft>
                <a:spcPts val="140"/>
              </a:spcAft>
              <a:buClrTx/>
              <a:buSzTx/>
              <a:buFontTx/>
              <a:buNone/>
              <a:tabLst/>
              <a:defRPr/>
            </a:pPr>
            <a:r>
              <a:rPr lang="en-US" sz="2200" dirty="0" smtClean="0">
                <a:solidFill>
                  <a:schemeClr val="bg1"/>
                </a:solidFill>
              </a:rPr>
              <a:t>Massively parallel, safe software builds </a:t>
            </a:r>
            <a:r>
              <a:rPr kumimoji="0" lang="en-US" sz="2200" b="0" i="0" u="none" strike="noStrike" kern="1200" cap="none" spc="0" normalizeH="0" baseline="0" noProof="0" dirty="0" smtClean="0">
                <a:ln>
                  <a:noFill/>
                </a:ln>
                <a:solidFill>
                  <a:srgbClr val="000000"/>
                </a:solidFill>
                <a:effectLst/>
                <a:uLnTx/>
                <a:uFillTx/>
                <a:latin typeface="Arial"/>
                <a:ea typeface="+mn-ea"/>
                <a:cs typeface="Arial"/>
              </a:rPr>
              <a:t>Delivers up </a:t>
            </a:r>
            <a:r>
              <a:rPr lang="en-US" sz="2200" dirty="0" smtClean="0">
                <a:solidFill>
                  <a:srgbClr val="000000"/>
                </a:solidFill>
                <a:latin typeface="Arial"/>
                <a:cs typeface="Arial"/>
              </a:rPr>
              <a:t>t</a:t>
            </a:r>
            <a:r>
              <a:rPr kumimoji="0" lang="en-US" sz="2200" b="0" i="0" u="none" strike="noStrike" kern="1200" cap="none" spc="0" normalizeH="0" baseline="0" noProof="0" dirty="0" smtClean="0">
                <a:ln>
                  <a:noFill/>
                </a:ln>
                <a:solidFill>
                  <a:srgbClr val="000000"/>
                </a:solidFill>
                <a:effectLst/>
                <a:uLnTx/>
                <a:uFillTx/>
                <a:latin typeface="Arial"/>
                <a:ea typeface="+mn-ea"/>
                <a:cs typeface="Arial"/>
              </a:rPr>
              <a:t>o 20x acceleration</a:t>
            </a:r>
          </a:p>
          <a:p>
            <a:pPr marL="0" lvl="1">
              <a:buNone/>
            </a:pPr>
            <a:endParaRPr lang="en-US" sz="2200" dirty="0" smtClean="0">
              <a:solidFill>
                <a:schemeClr val="bg1"/>
              </a:solidFill>
            </a:endParaRPr>
          </a:p>
          <a:p>
            <a:pPr marL="0" marR="0" lvl="1" indent="0" algn="l" defTabSz="641909" rtl="0" eaLnBrk="1" fontAlgn="auto" latinLnBrk="0" hangingPunct="1">
              <a:lnSpc>
                <a:spcPct val="100000"/>
              </a:lnSpc>
              <a:spcBef>
                <a:spcPts val="140"/>
              </a:spcBef>
              <a:spcAft>
                <a:spcPts val="140"/>
              </a:spcAft>
              <a:buClrTx/>
              <a:buSzTx/>
              <a:buFontTx/>
              <a:buNone/>
              <a:tabLst/>
              <a:defRPr/>
            </a:pPr>
            <a:r>
              <a:rPr lang="en-US" sz="2200" dirty="0" smtClean="0">
                <a:solidFill>
                  <a:schemeClr val="bg1"/>
                </a:solidFill>
              </a:rPr>
              <a:t>Fast, accurate incremental builds </a:t>
            </a:r>
            <a:r>
              <a:rPr lang="en-US" sz="2200" dirty="0" smtClean="0">
                <a:solidFill>
                  <a:srgbClr val="000000"/>
                </a:solidFill>
                <a:latin typeface="Arial"/>
                <a:cs typeface="Arial"/>
              </a:rPr>
              <a:t>Boosts engineering productivity</a:t>
            </a:r>
          </a:p>
          <a:p>
            <a:pPr marL="0" lvl="1">
              <a:buNone/>
            </a:pPr>
            <a:endParaRPr lang="en-US" sz="2200" dirty="0" smtClean="0">
              <a:solidFill>
                <a:schemeClr val="bg1"/>
              </a:solidFill>
            </a:endParaRPr>
          </a:p>
          <a:p>
            <a:pPr marL="0" marR="0" lvl="1" indent="0" algn="l" defTabSz="641909" rtl="0" eaLnBrk="1" fontAlgn="auto" latinLnBrk="0" hangingPunct="1">
              <a:lnSpc>
                <a:spcPct val="100000"/>
              </a:lnSpc>
              <a:spcBef>
                <a:spcPts val="140"/>
              </a:spcBef>
              <a:spcAft>
                <a:spcPts val="140"/>
              </a:spcAft>
              <a:buClrTx/>
              <a:buSzTx/>
              <a:buFontTx/>
              <a:buNone/>
              <a:tabLst/>
              <a:defRPr/>
            </a:pPr>
            <a:r>
              <a:rPr lang="en-US" sz="2200" dirty="0" smtClean="0">
                <a:solidFill>
                  <a:schemeClr val="bg1"/>
                </a:solidFill>
              </a:rPr>
              <a:t>Non-intrusive and high performance </a:t>
            </a:r>
            <a:r>
              <a:rPr lang="en-US" sz="2200" dirty="0" smtClean="0">
                <a:solidFill>
                  <a:srgbClr val="000000"/>
                </a:solidFill>
                <a:latin typeface="Arial"/>
                <a:cs typeface="Arial"/>
              </a:rPr>
              <a:t>R</a:t>
            </a:r>
            <a:r>
              <a:rPr kumimoji="0" lang="en-US" sz="2200" b="0" i="0" u="none" strike="noStrike" kern="1200" cap="none" spc="0" normalizeH="0" baseline="0" noProof="0" dirty="0" smtClean="0">
                <a:ln>
                  <a:noFill/>
                </a:ln>
                <a:solidFill>
                  <a:srgbClr val="000000"/>
                </a:solidFill>
                <a:effectLst/>
                <a:uLnTx/>
                <a:uFillTx/>
                <a:latin typeface="Arial"/>
                <a:ea typeface="+mn-ea"/>
                <a:cs typeface="Arial"/>
              </a:rPr>
              <a:t>educes </a:t>
            </a:r>
            <a:r>
              <a:rPr lang="en-US" sz="2200" dirty="0" smtClean="0">
                <a:solidFill>
                  <a:srgbClr val="000000"/>
                </a:solidFill>
                <a:latin typeface="Arial"/>
                <a:cs typeface="Arial"/>
              </a:rPr>
              <a:t>m</a:t>
            </a:r>
            <a:r>
              <a:rPr kumimoji="0" lang="en-US" sz="2200" b="0" i="0" u="none" strike="noStrike" kern="1200" cap="none" spc="0" normalizeH="0" baseline="0" noProof="0" dirty="0" err="1" smtClean="0">
                <a:ln>
                  <a:noFill/>
                </a:ln>
                <a:solidFill>
                  <a:srgbClr val="000000"/>
                </a:solidFill>
                <a:effectLst/>
                <a:uLnTx/>
                <a:uFillTx/>
                <a:latin typeface="Arial"/>
                <a:ea typeface="+mn-ea"/>
                <a:cs typeface="Arial"/>
              </a:rPr>
              <a:t>anual</a:t>
            </a:r>
            <a:r>
              <a:rPr kumimoji="0" lang="en-US" sz="2200" b="0" i="0" u="none" strike="noStrike" kern="1200" cap="none" spc="0" normalizeH="0" baseline="0" noProof="0" dirty="0" smtClean="0">
                <a:ln>
                  <a:noFill/>
                </a:ln>
                <a:solidFill>
                  <a:srgbClr val="000000"/>
                </a:solidFill>
                <a:effectLst/>
                <a:uLnTx/>
                <a:uFillTx/>
                <a:latin typeface="Arial"/>
                <a:ea typeface="+mn-ea"/>
                <a:cs typeface="Arial"/>
              </a:rPr>
              <a:t> </a:t>
            </a:r>
            <a:r>
              <a:rPr lang="en-US" sz="2200" dirty="0" smtClean="0">
                <a:solidFill>
                  <a:srgbClr val="000000"/>
                </a:solidFill>
                <a:latin typeface="Arial"/>
                <a:cs typeface="Arial"/>
              </a:rPr>
              <a:t>m</a:t>
            </a:r>
            <a:r>
              <a:rPr kumimoji="0" lang="en-US" sz="2200" b="0" i="0" u="none" strike="noStrike" kern="1200" cap="none" spc="0" normalizeH="0" baseline="0" noProof="0" dirty="0" err="1" smtClean="0">
                <a:ln>
                  <a:noFill/>
                </a:ln>
                <a:solidFill>
                  <a:srgbClr val="000000"/>
                </a:solidFill>
                <a:effectLst/>
                <a:uLnTx/>
                <a:uFillTx/>
                <a:latin typeface="Arial"/>
                <a:ea typeface="+mn-ea"/>
                <a:cs typeface="Arial"/>
              </a:rPr>
              <a:t>aintenance</a:t>
            </a:r>
            <a:r>
              <a:rPr kumimoji="0" lang="en-US" sz="2200" b="0" i="0" u="none" strike="noStrike" kern="1200" cap="none" spc="0" normalizeH="0" baseline="0" noProof="0" dirty="0" smtClean="0">
                <a:ln>
                  <a:noFill/>
                </a:ln>
                <a:solidFill>
                  <a:srgbClr val="000000"/>
                </a:solidFill>
                <a:effectLst/>
                <a:uLnTx/>
                <a:uFillTx/>
                <a:latin typeface="Arial"/>
                <a:ea typeface="+mn-ea"/>
                <a:cs typeface="Arial"/>
              </a:rPr>
              <a:t> significantly</a:t>
            </a:r>
            <a:endParaRPr lang="en-US" sz="2200" dirty="0" smtClean="0">
              <a:solidFill>
                <a:schemeClr val="bg1"/>
              </a:solidFill>
            </a:endParaRPr>
          </a:p>
          <a:p>
            <a:pPr marL="0" lvl="1">
              <a:buNone/>
            </a:pPr>
            <a:endParaRPr lang="en-US" sz="2200" dirty="0" smtClean="0">
              <a:solidFill>
                <a:schemeClr val="bg1"/>
              </a:solidFill>
            </a:endParaRPr>
          </a:p>
          <a:p>
            <a:pPr marL="0" lvl="1">
              <a:buNone/>
            </a:pPr>
            <a:r>
              <a:rPr lang="en-US" sz="2200" dirty="0" smtClean="0">
                <a:solidFill>
                  <a:schemeClr val="bg1"/>
                </a:solidFill>
              </a:rPr>
              <a:t>Tool agnostic</a:t>
            </a:r>
          </a:p>
          <a:p>
            <a:endParaRPr lang="en-US" sz="1600" dirty="0" smtClean="0"/>
          </a:p>
          <a:p>
            <a:endParaRPr lang="en-US" dirty="0" smtClean="0"/>
          </a:p>
          <a:p>
            <a:endParaRPr lang="en-US" sz="800" dirty="0" smtClean="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6</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smtClean="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7</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10</a:t>
            </a:fld>
            <a:endParaRPr lang="de-DE" dirty="0"/>
          </a:p>
        </p:txBody>
      </p:sp>
    </p:spTree>
    <p:extLst>
      <p:ext uri="{BB962C8B-B14F-4D97-AF65-F5344CB8AC3E}">
        <p14:creationId xmlns:p14="http://schemas.microsoft.com/office/powerpoint/2010/main" val="492861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11</a:t>
            </a:fld>
            <a:endParaRPr lang="de-DE" dirty="0"/>
          </a:p>
        </p:txBody>
      </p:sp>
    </p:spTree>
    <p:extLst>
      <p:ext uri="{BB962C8B-B14F-4D97-AF65-F5344CB8AC3E}">
        <p14:creationId xmlns:p14="http://schemas.microsoft.com/office/powerpoint/2010/main" val="1600664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641909" rtl="0" eaLnBrk="1" fontAlgn="auto" latinLnBrk="0" hangingPunct="1">
              <a:lnSpc>
                <a:spcPct val="100000"/>
              </a:lnSpc>
              <a:spcBef>
                <a:spcPts val="140"/>
              </a:spcBef>
              <a:spcAft>
                <a:spcPts val="140"/>
              </a:spcAft>
              <a:buClrTx/>
              <a:buSzTx/>
              <a:buFont typeface="Arial" panose="020B0604020202020204" pitchFamily="34" charset="0"/>
              <a:buChar char="•"/>
              <a:tabLst/>
              <a:defRPr/>
            </a:pPr>
            <a:r>
              <a:rPr lang="en-US" b="0" dirty="0" smtClean="0"/>
              <a:t>1.0 </a:t>
            </a:r>
            <a:r>
              <a:rPr lang="en-US" sz="800" dirty="0" smtClean="0"/>
              <a:t>(2002 Nov)</a:t>
            </a:r>
            <a:r>
              <a:rPr lang="en-US" b="0" dirty="0" smtClean="0"/>
              <a:t>:</a:t>
            </a:r>
            <a:r>
              <a:rPr lang="en-US" b="0" baseline="0" dirty="0" smtClean="0"/>
              <a:t> Pilot only.  10x-20x acceleration, e.g. 4:30 to 0:13</a:t>
            </a:r>
          </a:p>
          <a:p>
            <a:pPr marL="171450" indent="-171450">
              <a:buFont typeface="Arial" panose="020B0604020202020204" pitchFamily="34" charset="0"/>
              <a:buChar char="•"/>
            </a:pPr>
            <a:r>
              <a:rPr lang="en-US" b="0" baseline="0" dirty="0" smtClean="0"/>
              <a:t>2.0 (</a:t>
            </a:r>
            <a:r>
              <a:rPr lang="en-US" sz="772" b="0" i="0" kern="1200" dirty="0" smtClean="0">
                <a:solidFill>
                  <a:schemeClr val="tx1"/>
                </a:solidFill>
                <a:effectLst/>
                <a:latin typeface="+mn-lt"/>
                <a:ea typeface="+mn-ea"/>
                <a:cs typeface="+mn-cs"/>
              </a:rPr>
              <a:t>2003 Oct):</a:t>
            </a:r>
            <a:r>
              <a:rPr lang="en-US" sz="772" b="0" i="0" kern="1200" baseline="0" dirty="0" smtClean="0">
                <a:solidFill>
                  <a:schemeClr val="tx1"/>
                </a:solidFill>
                <a:effectLst/>
                <a:latin typeface="+mn-lt"/>
                <a:ea typeface="+mn-ea"/>
                <a:cs typeface="+mn-cs"/>
              </a:rPr>
              <a:t> </a:t>
            </a:r>
            <a:r>
              <a:rPr lang="en-US" sz="772" b="0" i="0" kern="1200" dirty="0" smtClean="0">
                <a:solidFill>
                  <a:schemeClr val="tx1"/>
                </a:solidFill>
                <a:effectLst/>
                <a:latin typeface="+mn-lt"/>
                <a:ea typeface="+mn-ea"/>
                <a:cs typeface="+mn-cs"/>
              </a:rPr>
              <a:t> “Electric Cloud 2.0 accelerates builds 10 - 20 times by distributing the software build in parallel across clusters of inexpensive servers. It scales to accommodate additional servers for even more performance and throughput.” "Builds are an integral part of the software development process. In creating Electric Cloud 2.0 we wanted to ensure that our builds were not just fast, but 100 percent accurate," (http://web.archive.org/web/20031224023501/http://www.electric-cloud.com/news/20031015.html)</a:t>
            </a:r>
          </a:p>
          <a:p>
            <a:pPr marL="171450" indent="-171450">
              <a:buFont typeface="Arial" panose="020B0604020202020204" pitchFamily="34" charset="0"/>
              <a:buChar char="•"/>
            </a:pPr>
            <a:r>
              <a:rPr lang="en-US" sz="772" b="0" i="0" kern="1200" dirty="0" smtClean="0">
                <a:solidFill>
                  <a:schemeClr val="tx1"/>
                </a:solidFill>
                <a:effectLst/>
                <a:latin typeface="+mn-lt"/>
                <a:ea typeface="+mn-ea"/>
                <a:cs typeface="+mn-cs"/>
              </a:rPr>
              <a:t>3.0 (2005 Nov)</a:t>
            </a:r>
          </a:p>
          <a:p>
            <a:pPr marL="171450" indent="-171450">
              <a:buFont typeface="Arial" panose="020B0604020202020204" pitchFamily="34" charset="0"/>
              <a:buChar char="•"/>
            </a:pPr>
            <a:r>
              <a:rPr lang="en-US" sz="772" b="0" i="0" kern="1200" dirty="0" smtClean="0">
                <a:solidFill>
                  <a:schemeClr val="tx1"/>
                </a:solidFill>
                <a:effectLst/>
                <a:latin typeface="+mn-lt"/>
                <a:ea typeface="+mn-ea"/>
                <a:cs typeface="+mn-cs"/>
              </a:rPr>
              <a:t>4.0 (2007 Jun)</a:t>
            </a:r>
          </a:p>
          <a:p>
            <a:pPr marL="171450" indent="-171450">
              <a:buFont typeface="Arial" panose="020B0604020202020204" pitchFamily="34" charset="0"/>
              <a:buChar char="•"/>
            </a:pPr>
            <a:r>
              <a:rPr lang="en-US" sz="772" b="0" i="0" kern="1200" dirty="0" err="1" smtClean="0">
                <a:solidFill>
                  <a:schemeClr val="tx1"/>
                </a:solidFill>
                <a:effectLst/>
                <a:latin typeface="+mn-lt"/>
                <a:ea typeface="+mn-ea"/>
                <a:cs typeface="+mn-cs"/>
              </a:rPr>
              <a:t>Sparkbuild</a:t>
            </a:r>
            <a:r>
              <a:rPr lang="en-US" sz="772" b="0" i="0" kern="1200" baseline="0" dirty="0" smtClean="0">
                <a:solidFill>
                  <a:schemeClr val="tx1"/>
                </a:solidFill>
                <a:effectLst/>
                <a:latin typeface="+mn-lt"/>
                <a:ea typeface="+mn-ea"/>
                <a:cs typeface="+mn-cs"/>
              </a:rPr>
              <a:t> (2009 Dec)</a:t>
            </a:r>
          </a:p>
          <a:p>
            <a:pPr marL="171450" indent="-171450">
              <a:buFont typeface="Arial" panose="020B0604020202020204" pitchFamily="34" charset="0"/>
              <a:buChar char="•"/>
            </a:pPr>
            <a:endParaRPr lang="en-US" sz="772" b="0" i="0" kern="1200" dirty="0" smtClean="0">
              <a:solidFill>
                <a:schemeClr val="tx1"/>
              </a:solidFill>
              <a:effectLst/>
              <a:latin typeface="+mn-lt"/>
              <a:ea typeface="+mn-ea"/>
              <a:cs typeface="+mn-cs"/>
            </a:endParaRPr>
          </a:p>
          <a:p>
            <a:pPr marL="291808" lvl="2" indent="-171450">
              <a:buFont typeface="Arial" panose="020B0604020202020204" pitchFamily="34" charset="0"/>
              <a:buChar char="•"/>
            </a:pPr>
            <a:r>
              <a:rPr lang="en-US" sz="772" b="0" i="0" kern="1200" dirty="0" err="1" smtClean="0">
                <a:solidFill>
                  <a:schemeClr val="tx1"/>
                </a:solidFill>
                <a:effectLst/>
                <a:latin typeface="+mn-lt"/>
                <a:ea typeface="+mn-ea"/>
                <a:cs typeface="+mn-cs"/>
              </a:rPr>
              <a:t>Einsight</a:t>
            </a:r>
            <a:endParaRPr lang="en-US" sz="772" b="0" i="0" kern="1200" dirty="0" smtClean="0">
              <a:solidFill>
                <a:schemeClr val="tx1"/>
              </a:solidFill>
              <a:effectLst/>
              <a:latin typeface="+mn-lt"/>
              <a:ea typeface="+mn-ea"/>
              <a:cs typeface="+mn-cs"/>
            </a:endParaRPr>
          </a:p>
          <a:p>
            <a:pPr marL="291808" lvl="2" indent="-171450">
              <a:buFont typeface="Arial" panose="020B0604020202020204" pitchFamily="34" charset="0"/>
              <a:buChar char="•"/>
            </a:pPr>
            <a:r>
              <a:rPr lang="en-US" sz="772" b="0" i="0" kern="1200" dirty="0" smtClean="0">
                <a:solidFill>
                  <a:schemeClr val="tx1"/>
                </a:solidFill>
                <a:effectLst/>
                <a:latin typeface="+mn-lt"/>
                <a:ea typeface="+mn-ea"/>
                <a:cs typeface="+mn-cs"/>
              </a:rPr>
              <a:t>Tech partnership</a:t>
            </a:r>
          </a:p>
          <a:p>
            <a:pPr marL="421081" lvl="3" indent="-171450">
              <a:buFont typeface="Arial" panose="020B0604020202020204" pitchFamily="34" charset="0"/>
              <a:buChar char="•"/>
            </a:pPr>
            <a:r>
              <a:rPr lang="en-US" sz="772" b="0" i="0" kern="1200" dirty="0" err="1" smtClean="0">
                <a:solidFill>
                  <a:schemeClr val="tx1"/>
                </a:solidFill>
                <a:effectLst/>
                <a:latin typeface="+mn-lt"/>
                <a:ea typeface="+mn-ea"/>
                <a:cs typeface="+mn-cs"/>
              </a:rPr>
              <a:t>Klocwork</a:t>
            </a:r>
            <a:r>
              <a:rPr lang="en-US" sz="772" b="0" i="0" kern="1200" dirty="0" smtClean="0">
                <a:solidFill>
                  <a:schemeClr val="tx1"/>
                </a:solidFill>
                <a:effectLst/>
                <a:latin typeface="+mn-lt"/>
                <a:ea typeface="+mn-ea"/>
                <a:cs typeface="+mn-cs"/>
              </a:rPr>
              <a:t>: </a:t>
            </a:r>
          </a:p>
          <a:p>
            <a:pPr marL="421081" lvl="3" indent="-171450">
              <a:buFont typeface="Arial" panose="020B0604020202020204" pitchFamily="34" charset="0"/>
              <a:buChar char="•"/>
            </a:pPr>
            <a:r>
              <a:rPr lang="en-US" sz="772" b="0" i="0" kern="1200" dirty="0" err="1" smtClean="0">
                <a:solidFill>
                  <a:schemeClr val="tx1"/>
                </a:solidFill>
                <a:effectLst/>
                <a:latin typeface="+mn-lt"/>
                <a:ea typeface="+mn-ea"/>
                <a:cs typeface="+mn-cs"/>
              </a:rPr>
              <a:t>Coverity</a:t>
            </a:r>
            <a:r>
              <a:rPr lang="en-US" sz="772" b="0" i="0" kern="1200" dirty="0" smtClean="0">
                <a:solidFill>
                  <a:schemeClr val="tx1"/>
                </a:solidFill>
                <a:effectLst/>
                <a:latin typeface="+mn-lt"/>
                <a:ea typeface="+mn-ea"/>
                <a:cs typeface="+mn-cs"/>
              </a:rPr>
              <a:t>:</a:t>
            </a:r>
            <a:r>
              <a:rPr lang="en-US" sz="772" b="0" i="0" kern="1200" baseline="0" dirty="0" smtClean="0">
                <a:solidFill>
                  <a:schemeClr val="tx1"/>
                </a:solidFill>
                <a:effectLst/>
                <a:latin typeface="+mn-lt"/>
                <a:ea typeface="+mn-ea"/>
                <a:cs typeface="+mn-cs"/>
              </a:rPr>
              <a:t> included with </a:t>
            </a:r>
            <a:r>
              <a:rPr lang="en-US" sz="772" b="0" i="0" kern="1200" baseline="0" dirty="0" err="1" smtClean="0">
                <a:solidFill>
                  <a:schemeClr val="tx1"/>
                </a:solidFill>
                <a:effectLst/>
                <a:latin typeface="+mn-lt"/>
                <a:ea typeface="+mn-ea"/>
                <a:cs typeface="+mn-cs"/>
              </a:rPr>
              <a:t>Coverity</a:t>
            </a:r>
            <a:r>
              <a:rPr lang="en-US" sz="772" b="0" i="0" kern="1200" baseline="0" dirty="0" smtClean="0">
                <a:solidFill>
                  <a:schemeClr val="tx1"/>
                </a:solidFill>
                <a:effectLst/>
                <a:latin typeface="+mn-lt"/>
                <a:ea typeface="+mn-ea"/>
                <a:cs typeface="+mn-cs"/>
              </a:rPr>
              <a:t>. </a:t>
            </a:r>
            <a:r>
              <a:rPr lang="en-US" sz="772" b="0" i="0" kern="1200" baseline="0" dirty="0" err="1" smtClean="0">
                <a:solidFill>
                  <a:schemeClr val="tx1"/>
                </a:solidFill>
                <a:effectLst/>
                <a:latin typeface="+mn-lt"/>
                <a:ea typeface="+mn-ea"/>
                <a:cs typeface="+mn-cs"/>
              </a:rPr>
              <a:t>Osoleted</a:t>
            </a:r>
            <a:endParaRPr lang="en-US" sz="772" b="0" i="0" kern="1200" dirty="0" smtClean="0">
              <a:solidFill>
                <a:schemeClr val="tx1"/>
              </a:solidFill>
              <a:effectLst/>
              <a:latin typeface="+mn-lt"/>
              <a:ea typeface="+mn-ea"/>
              <a:cs typeface="+mn-cs"/>
            </a:endParaRPr>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12</a:t>
            </a:fld>
            <a:endParaRPr lang="de-DE" dirty="0"/>
          </a:p>
        </p:txBody>
      </p:sp>
    </p:spTree>
    <p:extLst>
      <p:ext uri="{BB962C8B-B14F-4D97-AF65-F5344CB8AC3E}">
        <p14:creationId xmlns:p14="http://schemas.microsoft.com/office/powerpoint/2010/main" val="4053109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641909" rtl="0" eaLnBrk="1" fontAlgn="auto" latinLnBrk="0" hangingPunct="1">
              <a:lnSpc>
                <a:spcPct val="100000"/>
              </a:lnSpc>
              <a:spcBef>
                <a:spcPts val="140"/>
              </a:spcBef>
              <a:spcAft>
                <a:spcPts val="140"/>
              </a:spcAft>
              <a:buClrTx/>
              <a:buSzTx/>
              <a:buFontTx/>
              <a:buNone/>
              <a:tabLst/>
              <a:defRPr/>
            </a:pPr>
            <a:r>
              <a:rPr lang="en-US" dirty="0" smtClean="0"/>
              <a:t>Linux </a:t>
            </a:r>
            <a:r>
              <a:rPr lang="en-US" dirty="0" err="1" smtClean="0"/>
              <a:t>readdir</a:t>
            </a:r>
            <a:r>
              <a:rPr lang="en-US" dirty="0" smtClean="0"/>
              <a:t> </a:t>
            </a:r>
            <a:r>
              <a:rPr lang="en-US" dirty="0" err="1" smtClean="0"/>
              <a:t>d_type</a:t>
            </a:r>
            <a:r>
              <a:rPr lang="en-US" dirty="0" smtClean="0"/>
              <a:t> </a:t>
            </a:r>
            <a:r>
              <a:rPr lang="en-US" dirty="0" smtClean="0">
                <a:sym typeface="Wingdings" panose="05000000000000000000" pitchFamily="2" charset="2"/>
              </a:rPr>
              <a:t> Up to ~10x</a:t>
            </a:r>
          </a:p>
          <a:p>
            <a:pPr marL="0" marR="0" lvl="1" indent="0" algn="l" defTabSz="641909" rtl="0" eaLnBrk="1" fontAlgn="auto" latinLnBrk="0" hangingPunct="1">
              <a:lnSpc>
                <a:spcPct val="100000"/>
              </a:lnSpc>
              <a:spcBef>
                <a:spcPts val="140"/>
              </a:spcBef>
              <a:spcAft>
                <a:spcPts val="140"/>
              </a:spcAft>
              <a:buClrTx/>
              <a:buSzTx/>
              <a:buFontTx/>
              <a:buNone/>
              <a:tabLst/>
              <a:defRPr/>
            </a:pPr>
            <a:r>
              <a:rPr lang="en-US" dirty="0" smtClean="0"/>
              <a:t>EFS improvements for multi-threaded </a:t>
            </a:r>
            <a:r>
              <a:rPr lang="en-US" dirty="0" smtClean="0">
                <a:sym typeface="Wingdings" panose="05000000000000000000" pitchFamily="2" charset="2"/>
              </a:rPr>
              <a:t> Up to~2x</a:t>
            </a:r>
            <a:endParaRPr lang="en-US" dirty="0" smtClean="0"/>
          </a:p>
          <a:p>
            <a:pPr marL="0" marR="0" lvl="1" indent="0" algn="l" defTabSz="641909" rtl="0" eaLnBrk="1" fontAlgn="auto" latinLnBrk="0" hangingPunct="1">
              <a:lnSpc>
                <a:spcPct val="100000"/>
              </a:lnSpc>
              <a:spcBef>
                <a:spcPts val="140"/>
              </a:spcBef>
              <a:spcAft>
                <a:spcPts val="140"/>
              </a:spcAft>
              <a:buClrTx/>
              <a:buSzTx/>
              <a:buFontTx/>
              <a:buNone/>
              <a:tabLst/>
              <a:defRPr/>
            </a:pPr>
            <a:endParaRPr lang="en-US" dirty="0" smtClean="0">
              <a:sym typeface="Wingdings" panose="05000000000000000000" pitchFamily="2" charset="2"/>
            </a:endParaRPr>
          </a:p>
          <a:p>
            <a:endParaRPr lang="en-US" dirty="0" smtClean="0"/>
          </a:p>
          <a:p>
            <a:r>
              <a:rPr lang="en-US" dirty="0" smtClean="0"/>
              <a:t>VS</a:t>
            </a:r>
            <a:r>
              <a:rPr lang="en-US" baseline="0" dirty="0" smtClean="0"/>
              <a:t>P: </a:t>
            </a:r>
            <a:r>
              <a:rPr lang="en-US" dirty="0" err="1" smtClean="0"/>
              <a:t>Toolchain</a:t>
            </a:r>
            <a:r>
              <a:rPr lang="en-US" baseline="0" dirty="0" smtClean="0"/>
              <a:t> virtualization – don’t need to install V/S on ever agent - </a:t>
            </a:r>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13</a:t>
            </a:fld>
            <a:endParaRPr lang="de-DE" dirty="0"/>
          </a:p>
        </p:txBody>
      </p:sp>
    </p:spTree>
    <p:extLst>
      <p:ext uri="{BB962C8B-B14F-4D97-AF65-F5344CB8AC3E}">
        <p14:creationId xmlns:p14="http://schemas.microsoft.com/office/powerpoint/2010/main" val="8053917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32" name="Picture 3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 y="102870"/>
            <a:ext cx="9144000" cy="5143500"/>
          </a:xfrm>
          <a:prstGeom prst="rect">
            <a:avLst/>
          </a:prstGeom>
        </p:spPr>
      </p:pic>
      <p:sp>
        <p:nvSpPr>
          <p:cNvPr id="2" name="Titel 1"/>
          <p:cNvSpPr>
            <a:spLocks noGrp="1"/>
          </p:cNvSpPr>
          <p:nvPr>
            <p:ph type="ctrTitle"/>
          </p:nvPr>
        </p:nvSpPr>
        <p:spPr bwMode="gray">
          <a:xfrm>
            <a:off x="503238" y="1276350"/>
            <a:ext cx="8137526" cy="1944421"/>
          </a:xfrm>
          <a:prstGeom prst="rect">
            <a:avLst/>
          </a:prstGeom>
        </p:spPr>
        <p:txBody>
          <a:bodyPr anchor="b"/>
          <a:lstStyle>
            <a:lvl1pPr algn="ctr">
              <a:lnSpc>
                <a:spcPct val="95000"/>
              </a:lnSpc>
              <a:defRPr sz="3200">
                <a:solidFill>
                  <a:schemeClr val="bg1"/>
                </a:solidFill>
              </a:defRPr>
            </a:lvl1pPr>
          </a:lstStyle>
          <a:p>
            <a:r>
              <a:rPr lang="en-US" dirty="0" smtClean="0"/>
              <a:t>Click to edit Master title style</a:t>
            </a:r>
            <a:endParaRPr lang="de-DE" dirty="0"/>
          </a:p>
        </p:txBody>
      </p:sp>
      <p:sp>
        <p:nvSpPr>
          <p:cNvPr id="3" name="Untertitel 2"/>
          <p:cNvSpPr>
            <a:spLocks noGrp="1"/>
          </p:cNvSpPr>
          <p:nvPr>
            <p:ph type="subTitle" idx="1"/>
          </p:nvPr>
        </p:nvSpPr>
        <p:spPr bwMode="gray">
          <a:xfrm>
            <a:off x="503238" y="3220770"/>
            <a:ext cx="8137526" cy="1079766"/>
          </a:xfrm>
          <a:prstGeom prst="rect">
            <a:avLst/>
          </a:prstGeom>
        </p:spPr>
        <p:txBody>
          <a:bodyPr/>
          <a:lstStyle>
            <a:lvl1pPr marL="0" indent="0" algn="ctr">
              <a:buNone/>
              <a:defRPr sz="1600" b="0">
                <a:solidFill>
                  <a:schemeClr val="bg1"/>
                </a:solidFill>
              </a:defRPr>
            </a:lvl1pPr>
            <a:lvl2pPr marL="308610" indent="0" algn="ctr">
              <a:buNone/>
              <a:defRPr>
                <a:solidFill>
                  <a:schemeClr val="tx1">
                    <a:tint val="75000"/>
                  </a:schemeClr>
                </a:solidFill>
              </a:defRPr>
            </a:lvl2pPr>
            <a:lvl3pPr marL="617220" indent="0" algn="ctr">
              <a:buNone/>
              <a:defRPr>
                <a:solidFill>
                  <a:schemeClr val="tx1">
                    <a:tint val="75000"/>
                  </a:schemeClr>
                </a:solidFill>
              </a:defRPr>
            </a:lvl3pPr>
            <a:lvl4pPr marL="925830" indent="0" algn="ctr">
              <a:buNone/>
              <a:defRPr>
                <a:solidFill>
                  <a:schemeClr val="tx1">
                    <a:tint val="75000"/>
                  </a:schemeClr>
                </a:solidFill>
              </a:defRPr>
            </a:lvl4pPr>
            <a:lvl5pPr marL="1234440" indent="0" algn="ctr">
              <a:buNone/>
              <a:defRPr>
                <a:solidFill>
                  <a:schemeClr val="tx1">
                    <a:tint val="75000"/>
                  </a:schemeClr>
                </a:solidFill>
              </a:defRPr>
            </a:lvl5pPr>
            <a:lvl6pPr marL="1543050" indent="0" algn="ctr">
              <a:buNone/>
              <a:defRPr>
                <a:solidFill>
                  <a:schemeClr val="tx1">
                    <a:tint val="75000"/>
                  </a:schemeClr>
                </a:solidFill>
              </a:defRPr>
            </a:lvl6pPr>
            <a:lvl7pPr marL="1851660" indent="0" algn="ctr">
              <a:buNone/>
              <a:defRPr>
                <a:solidFill>
                  <a:schemeClr val="tx1">
                    <a:tint val="75000"/>
                  </a:schemeClr>
                </a:solidFill>
              </a:defRPr>
            </a:lvl7pPr>
            <a:lvl8pPr marL="2160270" indent="0" algn="ctr">
              <a:buNone/>
              <a:defRPr>
                <a:solidFill>
                  <a:schemeClr val="tx1">
                    <a:tint val="75000"/>
                  </a:schemeClr>
                </a:solidFill>
              </a:defRPr>
            </a:lvl8pPr>
            <a:lvl9pPr marL="2468880" indent="0" algn="ctr">
              <a:buNone/>
              <a:defRPr>
                <a:solidFill>
                  <a:schemeClr val="tx1">
                    <a:tint val="75000"/>
                  </a:schemeClr>
                </a:solidFill>
              </a:defRPr>
            </a:lvl9pPr>
          </a:lstStyle>
          <a:p>
            <a:r>
              <a:rPr lang="en-US" dirty="0" smtClean="0"/>
              <a:t>Click to edit Master subtitle style</a:t>
            </a:r>
            <a:endParaRPr lang="de-DE" dirty="0"/>
          </a:p>
        </p:txBody>
      </p:sp>
      <p:pic>
        <p:nvPicPr>
          <p:cNvPr id="9" name="Picture 8"/>
          <p:cNvPicPr>
            <a:picLocks noChangeAspect="1"/>
          </p:cNvPicPr>
          <p:nvPr userDrawn="1"/>
        </p:nvPicPr>
        <p:blipFill>
          <a:blip r:embed="rId3"/>
          <a:stretch>
            <a:fillRect/>
          </a:stretch>
        </p:blipFill>
        <p:spPr>
          <a:xfrm>
            <a:off x="457200" y="361950"/>
            <a:ext cx="1858962" cy="277560"/>
          </a:xfrm>
          <a:prstGeom prst="rect">
            <a:avLst/>
          </a:prstGeom>
        </p:spPr>
      </p:pic>
    </p:spTree>
    <p:extLst>
      <p:ext uri="{BB962C8B-B14F-4D97-AF65-F5344CB8AC3E}">
        <p14:creationId xmlns:p14="http://schemas.microsoft.com/office/powerpoint/2010/main" val="26207927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extbox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8" name="Textplatzhalter 7"/>
          <p:cNvSpPr>
            <a:spLocks noGrp="1"/>
          </p:cNvSpPr>
          <p:nvPr>
            <p:ph type="body" sz="quarter" idx="13" hasCustomPrompt="1"/>
          </p:nvPr>
        </p:nvSpPr>
        <p:spPr bwMode="gray">
          <a:xfrm>
            <a:off x="304801" y="1276350"/>
            <a:ext cx="3763961"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vl6pPr>
              <a:defRPr/>
            </a:lvl6pPr>
          </a:lstStyle>
          <a:p>
            <a:pPr marL="0" marR="0" lvl="0" indent="0" algn="l" defTabSz="617220" rtl="0" eaLnBrk="1" fontAlgn="auto" latinLnBrk="0" hangingPunct="1">
              <a:lnSpc>
                <a:spcPct val="100000"/>
              </a:lnSpc>
              <a:spcBef>
                <a:spcPts val="135"/>
              </a:spcBef>
              <a:spcAft>
                <a:spcPts val="135"/>
              </a:spcAft>
              <a:buClrTx/>
              <a:buSzTx/>
              <a:buFont typeface="Arial" pitchFamily="34" charset="0"/>
              <a:buNone/>
              <a:tabLst/>
              <a:defRPr/>
            </a:pPr>
            <a:r>
              <a:rPr kumimoji="0" lang="de-DE" sz="2400" b="0" i="0" u="none" strike="noStrike" kern="1200" cap="none" spc="0" normalizeH="0" baseline="0" noProof="0" dirty="0" smtClean="0">
                <a:ln>
                  <a:noFill/>
                </a:ln>
                <a:solidFill>
                  <a:srgbClr val="5F5F5F"/>
                </a:solidFill>
                <a:effectLst/>
                <a:uLnTx/>
                <a:uFillTx/>
                <a:latin typeface="+mn-lt"/>
                <a:ea typeface="+mn-ea"/>
                <a:cs typeface="+mn-cs"/>
              </a:rPr>
              <a:t>Click to Edit Master Text Styles</a:t>
            </a:r>
          </a:p>
          <a:p>
            <a:pPr marL="157163" marR="0" lvl="1"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pPr>
            <a:r>
              <a:rPr kumimoji="0" lang="de-DE" sz="2000" b="0" i="0" u="none" strike="noStrike" kern="1200" cap="none" spc="0" normalizeH="0" baseline="0" noProof="0" dirty="0" smtClean="0">
                <a:ln>
                  <a:noFill/>
                </a:ln>
                <a:solidFill>
                  <a:srgbClr val="5F5F5F"/>
                </a:solidFill>
                <a:effectLst/>
                <a:uLnTx/>
                <a:uFillTx/>
                <a:latin typeface="+mn-lt"/>
                <a:ea typeface="+mn-ea"/>
                <a:cs typeface="+mn-cs"/>
              </a:rPr>
              <a:t>Second Level</a:t>
            </a:r>
          </a:p>
          <a:p>
            <a:pPr marL="465773" marR="0" lvl="2"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pPr>
            <a:r>
              <a:rPr kumimoji="0" lang="de-DE" sz="2000" b="0" i="0" u="none" strike="noStrike" kern="1200" cap="none" spc="0" normalizeH="0" baseline="0" noProof="0" dirty="0" smtClean="0">
                <a:ln>
                  <a:noFill/>
                </a:ln>
                <a:solidFill>
                  <a:srgbClr val="5F5F5F"/>
                </a:solidFill>
                <a:effectLst/>
                <a:uLnTx/>
                <a:uFillTx/>
                <a:latin typeface="+mn-lt"/>
                <a:ea typeface="+mn-ea"/>
                <a:cs typeface="+mn-cs"/>
              </a:rPr>
              <a:t>Third Level</a:t>
            </a:r>
          </a:p>
          <a:p>
            <a:pPr marL="722948" marR="0" lvl="3"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pPr>
            <a:r>
              <a:rPr kumimoji="0" lang="de-DE" sz="1800" b="0" i="0" u="none" strike="noStrike" kern="1200" cap="none" spc="0" normalizeH="0" baseline="0" noProof="0" dirty="0" smtClean="0">
                <a:ln>
                  <a:noFill/>
                </a:ln>
                <a:solidFill>
                  <a:srgbClr val="5F5F5F"/>
                </a:solidFill>
                <a:effectLst/>
                <a:uLnTx/>
                <a:uFillTx/>
                <a:latin typeface="+mn-lt"/>
                <a:ea typeface="+mn-ea"/>
                <a:cs typeface="+mn-cs"/>
              </a:rPr>
              <a:t>Fourth Level</a:t>
            </a:r>
          </a:p>
          <a:p>
            <a:pPr marL="980123" marR="0" lvl="4"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pPr>
            <a:r>
              <a:rPr kumimoji="0" lang="de-DE" sz="1800" b="0" i="0" u="none" strike="noStrike" kern="1200" cap="none" spc="0" normalizeH="0" baseline="0" noProof="0" dirty="0" smtClean="0">
                <a:ln>
                  <a:noFill/>
                </a:ln>
                <a:solidFill>
                  <a:srgbClr val="5F5F5F"/>
                </a:solidFill>
                <a:effectLst/>
                <a:uLnTx/>
                <a:uFillTx/>
                <a:latin typeface="+mn-lt"/>
                <a:ea typeface="+mn-ea"/>
                <a:cs typeface="+mn-cs"/>
              </a:rPr>
              <a:t>Fifth Level</a:t>
            </a:r>
          </a:p>
        </p:txBody>
      </p:sp>
      <p:sp>
        <p:nvSpPr>
          <p:cNvPr id="7" name="Textplatzhalter 7"/>
          <p:cNvSpPr>
            <a:spLocks noGrp="1"/>
          </p:cNvSpPr>
          <p:nvPr>
            <p:ph type="body" sz="quarter" idx="14" hasCustomPrompt="1"/>
          </p:nvPr>
        </p:nvSpPr>
        <p:spPr bwMode="gray">
          <a:xfrm>
            <a:off x="4640261" y="1276350"/>
            <a:ext cx="3801153"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520"/>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baseline="0"/>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8893061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 textbox">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7" name="Textplatzhalter 7"/>
          <p:cNvSpPr>
            <a:spLocks noGrp="1"/>
          </p:cNvSpPr>
          <p:nvPr>
            <p:ph type="body" sz="quarter" idx="14" hasCustomPrompt="1"/>
          </p:nvPr>
        </p:nvSpPr>
        <p:spPr bwMode="gray">
          <a:xfrm>
            <a:off x="4573588" y="1276350"/>
            <a:ext cx="3960812"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Bildplatzhalter 8"/>
          <p:cNvSpPr>
            <a:spLocks noGrp="1"/>
          </p:cNvSpPr>
          <p:nvPr>
            <p:ph type="pic" sz="quarter" idx="15" hasCustomPrompt="1"/>
          </p:nvPr>
        </p:nvSpPr>
        <p:spPr>
          <a:xfrm>
            <a:off x="304800" y="1276350"/>
            <a:ext cx="4114800" cy="3293269"/>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162638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Bildplatzhalter 8"/>
          <p:cNvSpPr>
            <a:spLocks noGrp="1"/>
          </p:cNvSpPr>
          <p:nvPr>
            <p:ph type="pic" sz="quarter" idx="15" hasCustomPrompt="1"/>
          </p:nvPr>
        </p:nvSpPr>
        <p:spPr>
          <a:xfrm>
            <a:off x="304800" y="1545432"/>
            <a:ext cx="4114800" cy="3024187"/>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Bildplatzhalter 8"/>
          <p:cNvSpPr>
            <a:spLocks noGrp="1"/>
          </p:cNvSpPr>
          <p:nvPr>
            <p:ph type="pic" sz="quarter" idx="16" hasCustomPrompt="1"/>
          </p:nvPr>
        </p:nvSpPr>
        <p:spPr>
          <a:xfrm>
            <a:off x="4648200" y="1545432"/>
            <a:ext cx="4113212" cy="3024187"/>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0"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28049413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Bildplatzhalter 8"/>
          <p:cNvSpPr>
            <a:spLocks noGrp="1"/>
          </p:cNvSpPr>
          <p:nvPr>
            <p:ph type="pic" sz="quarter" idx="15" hasCustomPrompt="1"/>
          </p:nvPr>
        </p:nvSpPr>
        <p:spPr>
          <a:xfrm>
            <a:off x="304800" y="1545433"/>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Bildplatzhalter 8"/>
          <p:cNvSpPr>
            <a:spLocks noGrp="1"/>
          </p:cNvSpPr>
          <p:nvPr>
            <p:ph type="pic" sz="quarter" idx="16" hasCustomPrompt="1"/>
          </p:nvPr>
        </p:nvSpPr>
        <p:spPr>
          <a:xfrm>
            <a:off x="4648200" y="1545433"/>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0" name="Bildplatzhalter 8"/>
          <p:cNvSpPr>
            <a:spLocks noGrp="1"/>
          </p:cNvSpPr>
          <p:nvPr>
            <p:ph type="pic" sz="quarter" idx="17" hasCustomPrompt="1"/>
          </p:nvPr>
        </p:nvSpPr>
        <p:spPr>
          <a:xfrm>
            <a:off x="304800" y="3138489"/>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1" name="Bildplatzhalter 8"/>
          <p:cNvSpPr>
            <a:spLocks noGrp="1"/>
          </p:cNvSpPr>
          <p:nvPr>
            <p:ph type="pic" sz="quarter" idx="18" hasCustomPrompt="1"/>
          </p:nvPr>
        </p:nvSpPr>
        <p:spPr>
          <a:xfrm>
            <a:off x="4648200" y="3138489"/>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2"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8001676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7" name="Textplatzhalter 6"/>
          <p:cNvSpPr>
            <a:spLocks noGrp="1"/>
          </p:cNvSpPr>
          <p:nvPr>
            <p:ph type="body" sz="quarter" idx="13"/>
          </p:nvPr>
        </p:nvSpPr>
        <p:spPr bwMode="gray">
          <a:xfrm>
            <a:off x="304800" y="1276350"/>
            <a:ext cx="8137525" cy="3293269"/>
          </a:xfrm>
          <a:prstGeom prst="rect">
            <a:avLst/>
          </a:prstGeom>
        </p:spPr>
        <p:txBody>
          <a:bodyPr/>
          <a:lstStyle>
            <a:lvl1pPr marL="511175" indent="-511175">
              <a:buClr>
                <a:schemeClr val="accent1"/>
              </a:buClr>
              <a:buFont typeface="+mj-lt"/>
              <a:buAutoNum type="romanUcPeriod"/>
              <a:defRPr sz="2000" b="0">
                <a:solidFill>
                  <a:srgbClr val="5F5F5F"/>
                </a:solidFill>
              </a:defRPr>
            </a:lvl1pPr>
            <a:lvl2pPr marL="511175" indent="-511175">
              <a:buClr>
                <a:schemeClr val="accent1"/>
              </a:buClr>
              <a:buSzPct val="70000"/>
              <a:buFont typeface="+mj-lt"/>
              <a:buAutoNum type="romanUcPeriod"/>
              <a:tabLst/>
              <a:defRPr sz="2000" b="0">
                <a:solidFill>
                  <a:srgbClr val="5F5F5F"/>
                </a:solidFill>
              </a:defRPr>
            </a:lvl2pPr>
            <a:lvl3pPr marL="511175" indent="-511175">
              <a:buClr>
                <a:schemeClr val="accent1"/>
              </a:buClr>
              <a:buSzPct val="70000"/>
              <a:buFont typeface="+mj-lt"/>
              <a:buAutoNum type="romanUcPeriod"/>
              <a:tabLst/>
              <a:defRPr sz="2000" b="0">
                <a:solidFill>
                  <a:srgbClr val="5F5F5F"/>
                </a:solidFill>
              </a:defRPr>
            </a:lvl3pPr>
            <a:lvl4pPr marL="511175" indent="-511175">
              <a:buClr>
                <a:schemeClr val="accent1"/>
              </a:buClr>
              <a:buSzPct val="70000"/>
              <a:buFont typeface="+mj-lt"/>
              <a:buAutoNum type="romanUcPeriod"/>
              <a:tabLst/>
              <a:defRPr sz="2000" b="0">
                <a:solidFill>
                  <a:srgbClr val="5F5F5F"/>
                </a:solidFill>
              </a:defRPr>
            </a:lvl4pPr>
            <a:lvl5pPr marL="511175" indent="-511175">
              <a:buClr>
                <a:schemeClr val="accent1"/>
              </a:buClr>
              <a:buSzPct val="70000"/>
              <a:buFont typeface="+mj-lt"/>
              <a:buAutoNum type="romanUcPeriod"/>
              <a:tabLst/>
              <a:defRPr sz="2000" b="0">
                <a:solidFill>
                  <a:srgbClr val="5F5F5F"/>
                </a:solidFill>
              </a:defRPr>
            </a:lvl5pPr>
            <a:lvl6pPr marL="365404" indent="-365404">
              <a:buClr>
                <a:schemeClr val="accent1"/>
              </a:buClr>
              <a:buSzPct val="70000"/>
              <a:buFont typeface="+mj-lt"/>
              <a:buAutoNum type="romanUcPeriod"/>
              <a:tabLst/>
              <a:defRPr sz="1350" b="0">
                <a:solidFill>
                  <a:schemeClr val="tx1"/>
                </a:solidFill>
              </a:defRPr>
            </a:lvl6pPr>
            <a:lvl7pPr marL="365404" indent="-365404">
              <a:buClr>
                <a:schemeClr val="accent1"/>
              </a:buClr>
              <a:buSzPct val="70000"/>
              <a:buFont typeface="+mj-lt"/>
              <a:buAutoNum type="romanUcPeriod"/>
              <a:tabLst/>
              <a:defRPr sz="1350" b="0">
                <a:solidFill>
                  <a:schemeClr val="tx1"/>
                </a:solidFill>
              </a:defRPr>
            </a:lvl7pPr>
            <a:lvl8pPr marL="365404" indent="-365404">
              <a:buClr>
                <a:schemeClr val="accent1"/>
              </a:buClr>
              <a:buSzPct val="70000"/>
              <a:buFont typeface="+mj-lt"/>
              <a:buAutoNum type="romanUcPeriod"/>
              <a:tabLst/>
              <a:defRPr sz="1350" b="0">
                <a:solidFill>
                  <a:schemeClr val="tx1"/>
                </a:solidFill>
              </a:defRPr>
            </a:lvl8pPr>
            <a:lvl9pPr marL="365404" indent="-365404">
              <a:buClr>
                <a:schemeClr val="accent1"/>
              </a:buClr>
              <a:buSzPct val="70000"/>
              <a:buFont typeface="+mj-lt"/>
              <a:buAutoNum type="romanUcPeriod"/>
              <a:tabLst/>
              <a:defRPr sz="1350" b="0">
                <a:solidFill>
                  <a:schemeClr val="tx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8"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18335426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block">
    <p:spTree>
      <p:nvGrpSpPr>
        <p:cNvPr id="1" name=""/>
        <p:cNvGrpSpPr/>
        <p:nvPr/>
      </p:nvGrpSpPr>
      <p:grpSpPr>
        <a:xfrm>
          <a:off x="0" y="0"/>
          <a:ext cx="0" cy="0"/>
          <a:chOff x="0" y="0"/>
          <a:chExt cx="0" cy="0"/>
        </a:xfrm>
      </p:grpSpPr>
      <p:sp>
        <p:nvSpPr>
          <p:cNvPr id="2" name="Title 1"/>
          <p:cNvSpPr>
            <a:spLocks noGrp="1"/>
          </p:cNvSpPr>
          <p:nvPr>
            <p:ph type="title"/>
          </p:nvPr>
        </p:nvSpPr>
        <p:spPr>
          <a:xfrm>
            <a:off x="304800" y="260509"/>
            <a:ext cx="8134350" cy="459581"/>
          </a:xfrm>
          <a:prstGeom prst="rect">
            <a:avLst/>
          </a:prstGeom>
        </p:spPr>
        <p:txBody>
          <a:bodyPr/>
          <a:lstStyle/>
          <a:p>
            <a:r>
              <a:rPr lang="en-US" smtClean="0"/>
              <a:t>Click to edit Master title style</a:t>
            </a:r>
            <a:endParaRPr lang="en-US"/>
          </a:p>
        </p:txBody>
      </p:sp>
      <p:sp>
        <p:nvSpPr>
          <p:cNvPr id="8" name="Text Placeholder 7"/>
          <p:cNvSpPr>
            <a:spLocks noGrp="1"/>
          </p:cNvSpPr>
          <p:nvPr>
            <p:ph type="body" sz="quarter" idx="13" hasCustomPrompt="1"/>
          </p:nvPr>
        </p:nvSpPr>
        <p:spPr>
          <a:xfrm>
            <a:off x="304800" y="1337310"/>
            <a:ext cx="8134351" cy="1165860"/>
          </a:xfrm>
          <a:prstGeom prst="rect">
            <a:avLst/>
          </a:prstGeom>
        </p:spPr>
        <p:txBody>
          <a:bodyPr/>
          <a:lstStyle>
            <a:lvl1pPr>
              <a:defRPr sz="2400"/>
            </a:lvl1pPr>
          </a:lstStyle>
          <a:p>
            <a:pPr lvl="0"/>
            <a:r>
              <a:rPr lang="en-US" dirty="0" smtClean="0"/>
              <a:t>Insert text here</a:t>
            </a:r>
          </a:p>
        </p:txBody>
      </p:sp>
      <p:sp>
        <p:nvSpPr>
          <p:cNvPr id="7"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12378999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lvl1pPr algn="l">
              <a:defRPr/>
            </a:lvl1pPr>
          </a:lstStyle>
          <a:p>
            <a:r>
              <a:rPr lang="en-US" dirty="0" smtClean="0"/>
              <a:t>Click to edit Master title style</a:t>
            </a:r>
            <a:endParaRPr lang="de-DE" dirty="0"/>
          </a:p>
        </p:txBody>
      </p:sp>
      <p:sp>
        <p:nvSpPr>
          <p:cNvPr id="7" name="Picture Placeholder 6"/>
          <p:cNvSpPr>
            <a:spLocks noGrp="1"/>
          </p:cNvSpPr>
          <p:nvPr>
            <p:ph type="pic" sz="quarter" idx="13" hasCustomPrompt="1"/>
          </p:nvPr>
        </p:nvSpPr>
        <p:spPr>
          <a:xfrm>
            <a:off x="0" y="857250"/>
            <a:ext cx="9144000" cy="3848100"/>
          </a:xfrm>
          <a:prstGeom prst="rect">
            <a:avLst/>
          </a:prstGeom>
        </p:spPr>
        <p:txBody>
          <a:bodyPr anchor="ctr" anchorCtr="0"/>
          <a:lstStyle>
            <a:lvl1pPr marL="0" marR="0" indent="0" algn="ctr" defTabSz="617220" rtl="0" eaLnBrk="1" fontAlgn="auto" latinLnBrk="0" hangingPunct="1">
              <a:lnSpc>
                <a:spcPct val="100000"/>
              </a:lnSpc>
              <a:spcBef>
                <a:spcPts val="135"/>
              </a:spcBef>
              <a:spcAft>
                <a:spcPts val="135"/>
              </a:spcAft>
              <a:buClrTx/>
              <a:buSzTx/>
              <a:buFont typeface="Arial" pitchFamily="34" charset="0"/>
              <a:buNone/>
              <a:tabLst/>
              <a:defRPr/>
            </a:lvl1pPr>
          </a:lstStyle>
          <a:p>
            <a:r>
              <a:rPr lang="en-US" dirty="0" smtClean="0"/>
              <a:t>Click on the icon to insert a picture</a:t>
            </a:r>
          </a:p>
        </p:txBody>
      </p:sp>
      <p:sp>
        <p:nvSpPr>
          <p:cNvPr id="8"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8810869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dirty="0"/>
          </a:p>
        </p:txBody>
      </p:sp>
      <p:sp>
        <p:nvSpPr>
          <p:cNvPr id="7"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28372440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screen Picture - Light">
    <p:bg>
      <p:bgRef idx="1001">
        <a:schemeClr val="bg1"/>
      </p:bgRef>
    </p:bg>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0" y="19050"/>
            <a:ext cx="9144000" cy="5143500"/>
          </a:xfrm>
          <a:prstGeom prst="rect">
            <a:avLst/>
          </a:prstGeom>
        </p:spPr>
        <p:txBody>
          <a:bodyPr lIns="2743200" rIns="2743200" anchor="ctr" anchorCtr="0"/>
          <a:lstStyle>
            <a:lvl1pPr algn="ctr">
              <a:defRPr>
                <a:solidFill>
                  <a:schemeClr val="bg2">
                    <a:lumMod val="75000"/>
                  </a:schemeClr>
                </a:solidFill>
              </a:defRPr>
            </a:lvl1pPr>
          </a:lstStyle>
          <a:p>
            <a:r>
              <a:rPr lang="en-US" dirty="0" smtClean="0"/>
              <a:t>Click on the icon to insert a picture</a:t>
            </a:r>
            <a:endParaRPr lang="en-US" dirty="0"/>
          </a:p>
        </p:txBody>
      </p:sp>
      <p:sp>
        <p:nvSpPr>
          <p:cNvPr id="8" name="Titel 1"/>
          <p:cNvSpPr>
            <a:spLocks noGrp="1"/>
          </p:cNvSpPr>
          <p:nvPr>
            <p:ph type="title"/>
          </p:nvPr>
        </p:nvSpPr>
        <p:spPr bwMode="gray">
          <a:xfrm>
            <a:off x="503238" y="3486150"/>
            <a:ext cx="5437188" cy="802481"/>
          </a:xfrm>
          <a:prstGeom prst="rect">
            <a:avLst/>
          </a:prstGeom>
        </p:spPr>
        <p:txBody>
          <a:bodyPr anchor="b" anchorCtr="0"/>
          <a:lstStyle>
            <a:lvl1pPr>
              <a:defRPr sz="2160">
                <a:solidFill>
                  <a:schemeClr val="tx1"/>
                </a:solidFill>
              </a:defRPr>
            </a:lvl1pPr>
          </a:lstStyle>
          <a:p>
            <a:r>
              <a:rPr lang="en-US" dirty="0" smtClean="0"/>
              <a:t>Click to edit Master title style</a:t>
            </a:r>
            <a:endParaRPr lang="de-DE" dirty="0"/>
          </a:p>
        </p:txBody>
      </p:sp>
    </p:spTree>
    <p:extLst>
      <p:ext uri="{BB962C8B-B14F-4D97-AF65-F5344CB8AC3E}">
        <p14:creationId xmlns:p14="http://schemas.microsoft.com/office/powerpoint/2010/main" val="1813648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screen Picture - Dark">
    <p:bg>
      <p:bgRef idx="1001">
        <a:schemeClr val="bg1"/>
      </p:bgRef>
    </p:bg>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0" y="0"/>
            <a:ext cx="9144000" cy="5143500"/>
          </a:xfrm>
          <a:prstGeom prst="rect">
            <a:avLst/>
          </a:prstGeom>
        </p:spPr>
        <p:txBody>
          <a:bodyPr lIns="2743200" rIns="2743200" anchor="ctr" anchorCtr="0"/>
          <a:lstStyle>
            <a:lvl1pPr algn="ctr">
              <a:defRPr>
                <a:solidFill>
                  <a:schemeClr val="bg2">
                    <a:lumMod val="75000"/>
                  </a:schemeClr>
                </a:solidFill>
              </a:defRPr>
            </a:lvl1pPr>
          </a:lstStyle>
          <a:p>
            <a:r>
              <a:rPr lang="en-US" dirty="0" smtClean="0"/>
              <a:t>Click on the icon to insert a picture</a:t>
            </a:r>
            <a:endParaRPr lang="en-US" dirty="0"/>
          </a:p>
        </p:txBody>
      </p:sp>
      <p:sp>
        <p:nvSpPr>
          <p:cNvPr id="20" name="Titel 1"/>
          <p:cNvSpPr>
            <a:spLocks noGrp="1"/>
          </p:cNvSpPr>
          <p:nvPr>
            <p:ph type="title"/>
          </p:nvPr>
        </p:nvSpPr>
        <p:spPr bwMode="gray">
          <a:xfrm>
            <a:off x="503238" y="3486150"/>
            <a:ext cx="5437188" cy="802481"/>
          </a:xfrm>
          <a:prstGeom prst="rect">
            <a:avLst/>
          </a:prstGeom>
        </p:spPr>
        <p:txBody>
          <a:bodyPr anchor="b" anchorCtr="0"/>
          <a:lstStyle>
            <a:lvl1pPr>
              <a:defRPr sz="2160">
                <a:solidFill>
                  <a:schemeClr val="tx1"/>
                </a:solidFill>
              </a:defRPr>
            </a:lvl1pPr>
          </a:lstStyle>
          <a:p>
            <a:r>
              <a:rPr lang="en-US" dirty="0" smtClean="0"/>
              <a:t>Click to edit Master title style</a:t>
            </a:r>
            <a:endParaRPr lang="de-DE" dirty="0"/>
          </a:p>
        </p:txBody>
      </p:sp>
      <p:pic>
        <p:nvPicPr>
          <p:cNvPr id="8" name="Picture 7"/>
          <p:cNvPicPr>
            <a:picLocks noChangeAspect="1"/>
          </p:cNvPicPr>
          <p:nvPr userDrawn="1"/>
        </p:nvPicPr>
        <p:blipFill>
          <a:blip r:embed="rId2"/>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2386896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 Blu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lvl1pPr>
              <a:defRPr b="1"/>
            </a:lvl1pPr>
          </a:lstStyle>
          <a:p>
            <a:r>
              <a:rPr lang="en-US" dirty="0" smtClean="0"/>
              <a:t>Click to edit Master title style</a:t>
            </a:r>
            <a:endParaRPr lang="de-DE" dirty="0"/>
          </a:p>
        </p:txBody>
      </p:sp>
      <p:sp>
        <p:nvSpPr>
          <p:cNvPr id="8"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6111570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slide Blue">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9611795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slide Teal">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84087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slide Orange">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29838263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slide Dark Orange">
    <p:bg>
      <p:bgPr>
        <a:solidFill>
          <a:schemeClr val="accent4"/>
        </a:solidFill>
        <a:effectLst/>
      </p:bgPr>
    </p:bg>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8934657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ividerslide Black">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6553891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ividerslide Dark Grey">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715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21510908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Dividerslide Grey">
    <p:bg>
      <p:bgPr>
        <a:solidFill>
          <a:schemeClr val="accent4"/>
        </a:solidFill>
        <a:effectLst/>
      </p:bgPr>
    </p:bg>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47" y="-31082"/>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11558280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Dividerslide Light Grey">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1905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accent1"/>
                </a:solidFill>
              </a:defRPr>
            </a:lvl1pPr>
          </a:lstStyle>
          <a:p>
            <a:r>
              <a:rPr lang="en-US" dirty="0" smtClean="0"/>
              <a:t>Click to edit Master title style</a:t>
            </a:r>
            <a:endParaRPr lang="de-DE" dirty="0"/>
          </a:p>
        </p:txBody>
      </p:sp>
      <p:pic>
        <p:nvPicPr>
          <p:cNvPr id="10" name="Picture 9"/>
          <p:cNvPicPr>
            <a:picLocks noChangeAspect="1"/>
          </p:cNvPicPr>
          <p:nvPr userDrawn="1"/>
        </p:nvPicPr>
        <p:blipFill>
          <a:blip r:embed="rId4"/>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20496721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 Thank You">
    <p:spTree>
      <p:nvGrpSpPr>
        <p:cNvPr id="1" name=""/>
        <p:cNvGrpSpPr/>
        <p:nvPr/>
      </p:nvGrpSpPr>
      <p:grpSpPr>
        <a:xfrm>
          <a:off x="0" y="0"/>
          <a:ext cx="0" cy="0"/>
          <a:chOff x="0" y="0"/>
          <a:chExt cx="0" cy="0"/>
        </a:xfrm>
      </p:grpSpPr>
      <p:sp>
        <p:nvSpPr>
          <p:cNvPr id="8" name="Rechteck 7"/>
          <p:cNvSpPr/>
          <p:nvPr userDrawn="1"/>
        </p:nvSpPr>
        <p:spPr bwMode="gray">
          <a:xfrm>
            <a:off x="503238" y="3138489"/>
            <a:ext cx="8137527" cy="1431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spcBef>
                <a:spcPts val="203"/>
              </a:spcBef>
              <a:spcAft>
                <a:spcPts val="135"/>
              </a:spcAft>
            </a:pPr>
            <a:endParaRPr lang="de-DE" sz="1215" dirty="0" err="1" smtClean="0">
              <a:solidFill>
                <a:schemeClr val="accent1"/>
              </a:solidFill>
            </a:endParaRPr>
          </a:p>
        </p:txBody>
      </p:sp>
      <p:sp>
        <p:nvSpPr>
          <p:cNvPr id="27" name="Titel 1"/>
          <p:cNvSpPr txBox="1">
            <a:spLocks/>
          </p:cNvSpPr>
          <p:nvPr userDrawn="1"/>
        </p:nvSpPr>
        <p:spPr bwMode="gray">
          <a:xfrm>
            <a:off x="503238" y="2213503"/>
            <a:ext cx="8137527" cy="778668"/>
          </a:xfrm>
          <a:prstGeom prst="rect">
            <a:avLst/>
          </a:prstGeom>
        </p:spPr>
        <p:txBody>
          <a:bodyPr vert="horz" lIns="0" tIns="0" rIns="0" bIns="0" rtlCol="0" anchor="b">
            <a:noAutofit/>
          </a:bodyPr>
          <a:lstStyle>
            <a:lvl1pPr algn="ctr" defTabSz="914400" rtl="0" eaLnBrk="1" latinLnBrk="0" hangingPunct="1">
              <a:spcBef>
                <a:spcPct val="0"/>
              </a:spcBef>
              <a:buNone/>
              <a:defRPr sz="6000" b="1" kern="1200">
                <a:solidFill>
                  <a:schemeClr val="accent1"/>
                </a:solidFill>
                <a:latin typeface="+mj-lt"/>
                <a:ea typeface="+mj-ea"/>
                <a:cs typeface="+mj-cs"/>
              </a:defRPr>
            </a:lvl1pPr>
          </a:lstStyle>
          <a:p>
            <a:pPr algn="ctr"/>
            <a:r>
              <a:rPr lang="de-DE" sz="2800" dirty="0" err="1" smtClean="0">
                <a:solidFill>
                  <a:schemeClr val="accent1"/>
                </a:solidFill>
              </a:rPr>
              <a:t>Thank</a:t>
            </a:r>
            <a:r>
              <a:rPr lang="de-DE" sz="2800" dirty="0" smtClean="0">
                <a:solidFill>
                  <a:schemeClr val="accent1"/>
                </a:solidFill>
              </a:rPr>
              <a:t> </a:t>
            </a:r>
            <a:r>
              <a:rPr lang="de-DE" sz="2800" dirty="0" err="1" smtClean="0">
                <a:solidFill>
                  <a:schemeClr val="accent1"/>
                </a:solidFill>
              </a:rPr>
              <a:t>you</a:t>
            </a:r>
            <a:r>
              <a:rPr lang="de-DE" sz="2800" dirty="0" smtClean="0">
                <a:solidFill>
                  <a:schemeClr val="accent1"/>
                </a:solidFill>
              </a:rPr>
              <a:t>!</a:t>
            </a:r>
            <a:endParaRPr lang="de-DE" sz="2800" dirty="0">
              <a:solidFill>
                <a:schemeClr val="accent1"/>
              </a:solidFill>
            </a:endParaRPr>
          </a:p>
        </p:txBody>
      </p:sp>
      <p:sp>
        <p:nvSpPr>
          <p:cNvPr id="4" name="Bildplatzhalter 3"/>
          <p:cNvSpPr>
            <a:spLocks noGrp="1"/>
          </p:cNvSpPr>
          <p:nvPr>
            <p:ph type="pic" sz="quarter" idx="10" hasCustomPrompt="1"/>
          </p:nvPr>
        </p:nvSpPr>
        <p:spPr bwMode="gray">
          <a:xfrm>
            <a:off x="3801535" y="1047750"/>
            <a:ext cx="1540934" cy="1177248"/>
          </a:xfrm>
          <a:prstGeom prst="rect">
            <a:avLst/>
          </a:prstGeom>
        </p:spPr>
        <p:txBody>
          <a:bodyPr anchor="ctr"/>
          <a:lstStyle>
            <a:lvl1pPr algn="ctr">
              <a:defRPr sz="1440" i="1" baseline="0">
                <a:solidFill>
                  <a:schemeClr val="bg2"/>
                </a:solidFill>
              </a:defRPr>
            </a:lvl1pPr>
          </a:lstStyle>
          <a:p>
            <a:r>
              <a:rPr lang="de-DE" dirty="0" smtClean="0"/>
              <a:t>Click </a:t>
            </a:r>
            <a:r>
              <a:rPr lang="de-DE" dirty="0" err="1" smtClean="0"/>
              <a:t>to</a:t>
            </a:r>
            <a:r>
              <a:rPr lang="de-DE" dirty="0" smtClean="0"/>
              <a:t> </a:t>
            </a:r>
            <a:br>
              <a:rPr lang="de-DE" dirty="0" smtClean="0"/>
            </a:br>
            <a:r>
              <a:rPr lang="de-DE" dirty="0" err="1" smtClean="0"/>
              <a:t>insert</a:t>
            </a:r>
            <a:r>
              <a:rPr lang="de-DE" dirty="0" smtClean="0"/>
              <a:t> a </a:t>
            </a:r>
            <a:r>
              <a:rPr lang="de-DE" dirty="0" err="1" smtClean="0"/>
              <a:t>photo</a:t>
            </a:r>
            <a:r>
              <a:rPr lang="de-DE" dirty="0" smtClean="0"/>
              <a:t/>
            </a:r>
            <a:br>
              <a:rPr lang="de-DE" dirty="0" smtClean="0"/>
            </a:br>
            <a:r>
              <a:rPr lang="de-DE" dirty="0" err="1" smtClean="0"/>
              <a:t>of</a:t>
            </a:r>
            <a:r>
              <a:rPr lang="de-DE" dirty="0" smtClean="0"/>
              <a:t> </a:t>
            </a:r>
            <a:r>
              <a:rPr lang="de-DE" dirty="0" err="1" smtClean="0"/>
              <a:t>the</a:t>
            </a:r>
            <a:r>
              <a:rPr lang="de-DE" dirty="0" smtClean="0"/>
              <a:t> </a:t>
            </a:r>
            <a:r>
              <a:rPr lang="de-DE" dirty="0" err="1" smtClean="0"/>
              <a:t>presenter</a:t>
            </a:r>
            <a:endParaRPr lang="de-DE" dirty="0"/>
          </a:p>
        </p:txBody>
      </p:sp>
      <p:sp>
        <p:nvSpPr>
          <p:cNvPr id="31" name="Textfeld 30"/>
          <p:cNvSpPr txBox="1"/>
          <p:nvPr userDrawn="1"/>
        </p:nvSpPr>
        <p:spPr bwMode="gray">
          <a:xfrm>
            <a:off x="317092" y="4879962"/>
            <a:ext cx="1465674" cy="154709"/>
          </a:xfrm>
          <a:prstGeom prst="rect">
            <a:avLst/>
          </a:prstGeom>
          <a:noFill/>
        </p:spPr>
        <p:txBody>
          <a:bodyPr wrap="square" lIns="0" tIns="0" rIns="0" bIns="0" numCol="1" rtlCol="0">
            <a:noAutofit/>
          </a:bodyPr>
          <a:lstStyle/>
          <a:p>
            <a:pPr algn="l">
              <a:spcAft>
                <a:spcPts val="270"/>
              </a:spcAft>
            </a:pPr>
            <a:r>
              <a:rPr lang="de-DE" sz="600" b="0" dirty="0" err="1" smtClean="0">
                <a:solidFill>
                  <a:schemeClr val="tx1">
                    <a:lumMod val="75000"/>
                    <a:lumOff val="25000"/>
                  </a:schemeClr>
                </a:solidFill>
              </a:rPr>
              <a:t>blog</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err="1" smtClean="0">
                <a:solidFill>
                  <a:schemeClr val="tx1">
                    <a:lumMod val="75000"/>
                    <a:lumOff val="25000"/>
                  </a:schemeClr>
                </a:solidFill>
              </a:rPr>
              <a:t>electric-cloud.com</a:t>
            </a:r>
            <a:r>
              <a:rPr lang="de-DE" sz="600" b="1" dirty="0" smtClean="0">
                <a:solidFill>
                  <a:schemeClr val="tx1">
                    <a:lumMod val="75000"/>
                    <a:lumOff val="25000"/>
                  </a:schemeClr>
                </a:solidFill>
              </a:rPr>
              <a:t>/</a:t>
            </a:r>
            <a:r>
              <a:rPr lang="de-DE" sz="600" b="1" dirty="0" err="1" smtClean="0">
                <a:solidFill>
                  <a:schemeClr val="tx1">
                    <a:lumMod val="75000"/>
                    <a:lumOff val="25000"/>
                  </a:schemeClr>
                </a:solidFill>
              </a:rPr>
              <a:t>blog</a:t>
            </a:r>
            <a:endParaRPr lang="de-DE" sz="600" b="1" dirty="0" smtClean="0">
              <a:solidFill>
                <a:schemeClr val="tx1">
                  <a:lumMod val="75000"/>
                  <a:lumOff val="25000"/>
                </a:schemeClr>
              </a:solidFill>
            </a:endParaRPr>
          </a:p>
        </p:txBody>
      </p:sp>
      <p:sp>
        <p:nvSpPr>
          <p:cNvPr id="32" name="Textfeld 31"/>
          <p:cNvSpPr txBox="1"/>
          <p:nvPr userDrawn="1"/>
        </p:nvSpPr>
        <p:spPr bwMode="gray">
          <a:xfrm>
            <a:off x="317091" y="4769101"/>
            <a:ext cx="1587909" cy="110862"/>
          </a:xfrm>
          <a:prstGeom prst="rect">
            <a:avLst/>
          </a:prstGeom>
          <a:noFill/>
        </p:spPr>
        <p:txBody>
          <a:bodyPr wrap="square" lIns="0" tIns="0" rIns="0" bIns="0" numCol="1" rtlCol="0">
            <a:noAutofit/>
          </a:bodyPr>
          <a:lstStyle/>
          <a:p>
            <a:pPr>
              <a:spcAft>
                <a:spcPts val="270"/>
              </a:spcAft>
            </a:pPr>
            <a:r>
              <a:rPr lang="de-DE" sz="600" b="0" dirty="0" err="1" smtClean="0">
                <a:solidFill>
                  <a:schemeClr val="tx1">
                    <a:lumMod val="75000"/>
                    <a:lumOff val="25000"/>
                  </a:schemeClr>
                </a:solidFill>
              </a:rPr>
              <a:t>twitter</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smtClean="0">
                <a:solidFill>
                  <a:schemeClr val="tx1">
                    <a:lumMod val="75000"/>
                    <a:lumOff val="25000"/>
                  </a:schemeClr>
                </a:solidFill>
              </a:rPr>
              <a:t>@electriccloud</a:t>
            </a:r>
            <a:endParaRPr lang="de-DE" sz="600" b="1" dirty="0">
              <a:solidFill>
                <a:schemeClr val="tx1">
                  <a:lumMod val="75000"/>
                  <a:lumOff val="25000"/>
                </a:schemeClr>
              </a:solidFill>
            </a:endParaRPr>
          </a:p>
        </p:txBody>
      </p:sp>
      <p:sp>
        <p:nvSpPr>
          <p:cNvPr id="16" name="Textplatzhalter 15"/>
          <p:cNvSpPr>
            <a:spLocks noGrp="1"/>
          </p:cNvSpPr>
          <p:nvPr>
            <p:ph type="body" sz="quarter" idx="11" hasCustomPrompt="1"/>
          </p:nvPr>
        </p:nvSpPr>
        <p:spPr bwMode="gray">
          <a:xfrm>
            <a:off x="2590995" y="2944017"/>
            <a:ext cx="3960618" cy="1114639"/>
          </a:xfrm>
          <a:prstGeom prst="rect">
            <a:avLst/>
          </a:prstGeom>
        </p:spPr>
        <p:txBody>
          <a:bodyPr lIns="360000" tIns="108000" rIns="144000" bIns="108000" anchor="t"/>
          <a:lstStyle>
            <a:lvl1pPr marL="0" indent="0" algn="ctr">
              <a:buFont typeface="Arial" pitchFamily="34" charset="0"/>
              <a:buNone/>
              <a:defRPr sz="1080" b="0" baseline="0">
                <a:solidFill>
                  <a:schemeClr val="bg2"/>
                </a:solidFill>
              </a:defRPr>
            </a:lvl1pPr>
            <a:lvl2pPr marL="0" indent="0" algn="r">
              <a:buFont typeface="Arial" pitchFamily="34" charset="0"/>
              <a:buNone/>
              <a:defRPr sz="1080" b="0">
                <a:solidFill>
                  <a:schemeClr val="bg2"/>
                </a:solidFill>
              </a:defRPr>
            </a:lvl2pPr>
            <a:lvl3pPr marL="0" indent="0" algn="r">
              <a:buNone/>
              <a:defRPr sz="1080" b="0">
                <a:solidFill>
                  <a:schemeClr val="bg2"/>
                </a:solidFill>
              </a:defRPr>
            </a:lvl3pPr>
            <a:lvl4pPr marL="0" indent="0" algn="r">
              <a:buNone/>
              <a:defRPr sz="1080" b="0">
                <a:solidFill>
                  <a:schemeClr val="bg2"/>
                </a:solidFill>
              </a:defRPr>
            </a:lvl4pPr>
            <a:lvl5pPr marL="0" indent="0" algn="r">
              <a:buFont typeface="Arial" pitchFamily="34" charset="0"/>
              <a:buNone/>
              <a:defRPr sz="1080" b="0">
                <a:solidFill>
                  <a:schemeClr val="bg2"/>
                </a:solidFill>
              </a:defRPr>
            </a:lvl5pPr>
            <a:lvl6pPr marL="0" indent="0" algn="r">
              <a:buFont typeface="Arial" pitchFamily="34" charset="0"/>
              <a:buNone/>
              <a:defRPr sz="1080" b="0">
                <a:solidFill>
                  <a:schemeClr val="bg2"/>
                </a:solidFill>
              </a:defRPr>
            </a:lvl6pPr>
            <a:lvl7pPr marL="0" indent="0" algn="r">
              <a:buFont typeface="Arial" pitchFamily="34" charset="0"/>
              <a:buNone/>
              <a:defRPr sz="1080" b="0">
                <a:solidFill>
                  <a:schemeClr val="bg2"/>
                </a:solidFill>
              </a:defRPr>
            </a:lvl7pPr>
            <a:lvl8pPr marL="0" indent="0" algn="r">
              <a:buFont typeface="Arial" pitchFamily="34" charset="0"/>
              <a:buNone/>
              <a:defRPr sz="1080" b="0">
                <a:solidFill>
                  <a:schemeClr val="bg2"/>
                </a:solidFill>
              </a:defRPr>
            </a:lvl8pPr>
            <a:lvl9pPr marL="0" indent="0" algn="r">
              <a:buFont typeface="Arial" pitchFamily="34" charset="0"/>
              <a:buNone/>
              <a:defRPr sz="1080" b="0">
                <a:solidFill>
                  <a:schemeClr val="bg2"/>
                </a:solidFill>
              </a:defRPr>
            </a:lvl9pPr>
          </a:lstStyle>
          <a:p>
            <a:pPr lvl="0"/>
            <a:r>
              <a:rPr lang="de-DE" dirty="0" smtClean="0"/>
              <a:t>Type in </a:t>
            </a:r>
            <a:r>
              <a:rPr lang="de-DE" dirty="0" err="1" smtClean="0"/>
              <a:t>your</a:t>
            </a:r>
            <a:r>
              <a:rPr lang="de-DE" dirty="0" smtClean="0"/>
              <a:t> </a:t>
            </a:r>
            <a:r>
              <a:rPr lang="de-DE" dirty="0" err="1" smtClean="0"/>
              <a:t>contact</a:t>
            </a:r>
            <a:r>
              <a:rPr lang="de-DE" dirty="0" smtClean="0"/>
              <a:t> </a:t>
            </a:r>
            <a:r>
              <a:rPr lang="de-DE" dirty="0" err="1" smtClean="0"/>
              <a:t>details</a:t>
            </a:r>
            <a:endParaRPr lang="de-DE" dirty="0"/>
          </a:p>
        </p:txBody>
      </p:sp>
      <p:sp>
        <p:nvSpPr>
          <p:cNvPr id="49" name="Datumsplatzhalter 3"/>
          <p:cNvSpPr>
            <a:spLocks noGrp="1"/>
          </p:cNvSpPr>
          <p:nvPr>
            <p:ph type="dt" sz="half" idx="2"/>
          </p:nvPr>
        </p:nvSpPr>
        <p:spPr bwMode="gray">
          <a:xfrm>
            <a:off x="114300" y="4975018"/>
            <a:ext cx="1668463" cy="168482"/>
          </a:xfrm>
          <a:prstGeom prst="rect">
            <a:avLst/>
          </a:prstGeom>
        </p:spPr>
        <p:txBody>
          <a:bodyPr vert="horz" lIns="0" tIns="18000" rIns="0" bIns="0" rtlCol="0" anchor="t"/>
          <a:lstStyle>
            <a:lvl1pPr algn="r">
              <a:defRPr sz="608">
                <a:solidFill>
                  <a:schemeClr val="bg2"/>
                </a:solidFill>
              </a:defRPr>
            </a:lvl1pPr>
          </a:lstStyle>
          <a:p>
            <a:r>
              <a:rPr lang="en-US" dirty="0" smtClean="0"/>
              <a:t>© Electric Cloud  |  </a:t>
            </a:r>
            <a:r>
              <a:rPr lang="en-US" dirty="0" err="1" smtClean="0"/>
              <a:t>www.electriccloud.com</a:t>
            </a:r>
            <a:endParaRPr lang="de-DE" dirty="0"/>
          </a:p>
        </p:txBody>
      </p:sp>
      <p:pic>
        <p:nvPicPr>
          <p:cNvPr id="11" name="Picture 10"/>
          <p:cNvPicPr>
            <a:picLocks noChangeAspect="1"/>
          </p:cNvPicPr>
          <p:nvPr userDrawn="1"/>
        </p:nvPicPr>
        <p:blipFill>
          <a:blip r:embed="rId2"/>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21622373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End - QA">
    <p:spTree>
      <p:nvGrpSpPr>
        <p:cNvPr id="1" name=""/>
        <p:cNvGrpSpPr/>
        <p:nvPr/>
      </p:nvGrpSpPr>
      <p:grpSpPr>
        <a:xfrm>
          <a:off x="0" y="0"/>
          <a:ext cx="0" cy="0"/>
          <a:chOff x="0" y="0"/>
          <a:chExt cx="0" cy="0"/>
        </a:xfrm>
      </p:grpSpPr>
      <p:sp>
        <p:nvSpPr>
          <p:cNvPr id="8" name="Rechteck 7"/>
          <p:cNvSpPr/>
          <p:nvPr userDrawn="1"/>
        </p:nvSpPr>
        <p:spPr bwMode="gray">
          <a:xfrm>
            <a:off x="503238" y="3138489"/>
            <a:ext cx="8137527" cy="1431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spcBef>
                <a:spcPts val="203"/>
              </a:spcBef>
              <a:spcAft>
                <a:spcPts val="135"/>
              </a:spcAft>
            </a:pPr>
            <a:endParaRPr lang="de-DE" sz="1215" dirty="0" err="1" smtClean="0">
              <a:solidFill>
                <a:schemeClr val="accent1"/>
              </a:solidFill>
            </a:endParaRPr>
          </a:p>
        </p:txBody>
      </p:sp>
      <p:sp>
        <p:nvSpPr>
          <p:cNvPr id="27" name="Titel 1"/>
          <p:cNvSpPr txBox="1">
            <a:spLocks/>
          </p:cNvSpPr>
          <p:nvPr userDrawn="1"/>
        </p:nvSpPr>
        <p:spPr bwMode="gray">
          <a:xfrm>
            <a:off x="503238" y="2213503"/>
            <a:ext cx="8137527" cy="778668"/>
          </a:xfrm>
          <a:prstGeom prst="rect">
            <a:avLst/>
          </a:prstGeom>
        </p:spPr>
        <p:txBody>
          <a:bodyPr vert="horz" lIns="0" tIns="0" rIns="0" bIns="0" rtlCol="0" anchor="b">
            <a:noAutofit/>
          </a:bodyPr>
          <a:lstStyle>
            <a:lvl1pPr algn="ctr" defTabSz="914400" rtl="0" eaLnBrk="1" latinLnBrk="0" hangingPunct="1">
              <a:spcBef>
                <a:spcPct val="0"/>
              </a:spcBef>
              <a:buNone/>
              <a:defRPr sz="6000" b="1" kern="1200">
                <a:solidFill>
                  <a:schemeClr val="accent1"/>
                </a:solidFill>
                <a:latin typeface="+mj-lt"/>
                <a:ea typeface="+mj-ea"/>
                <a:cs typeface="+mj-cs"/>
              </a:defRPr>
            </a:lvl1pPr>
          </a:lstStyle>
          <a:p>
            <a:pPr algn="ctr"/>
            <a:r>
              <a:rPr lang="de-DE" sz="2800" dirty="0" smtClean="0">
                <a:solidFill>
                  <a:schemeClr val="accent1"/>
                </a:solidFill>
              </a:rPr>
              <a:t>Q&amp;A</a:t>
            </a:r>
            <a:endParaRPr lang="de-DE" sz="2800" dirty="0">
              <a:solidFill>
                <a:schemeClr val="accent1"/>
              </a:solidFill>
            </a:endParaRPr>
          </a:p>
        </p:txBody>
      </p:sp>
      <p:sp>
        <p:nvSpPr>
          <p:cNvPr id="4" name="Bildplatzhalter 3"/>
          <p:cNvSpPr>
            <a:spLocks noGrp="1"/>
          </p:cNvSpPr>
          <p:nvPr>
            <p:ph type="pic" sz="quarter" idx="10" hasCustomPrompt="1"/>
          </p:nvPr>
        </p:nvSpPr>
        <p:spPr bwMode="gray">
          <a:xfrm>
            <a:off x="3801535" y="1047750"/>
            <a:ext cx="1540934" cy="1177248"/>
          </a:xfrm>
          <a:prstGeom prst="rect">
            <a:avLst/>
          </a:prstGeom>
        </p:spPr>
        <p:txBody>
          <a:bodyPr anchor="ctr"/>
          <a:lstStyle>
            <a:lvl1pPr algn="ctr">
              <a:defRPr sz="1440" i="1" baseline="0">
                <a:solidFill>
                  <a:schemeClr val="bg2"/>
                </a:solidFill>
              </a:defRPr>
            </a:lvl1pPr>
          </a:lstStyle>
          <a:p>
            <a:r>
              <a:rPr lang="de-DE" dirty="0" smtClean="0"/>
              <a:t>Click </a:t>
            </a:r>
            <a:r>
              <a:rPr lang="de-DE" dirty="0" err="1" smtClean="0"/>
              <a:t>to</a:t>
            </a:r>
            <a:r>
              <a:rPr lang="de-DE" dirty="0" smtClean="0"/>
              <a:t> </a:t>
            </a:r>
            <a:br>
              <a:rPr lang="de-DE" dirty="0" smtClean="0"/>
            </a:br>
            <a:r>
              <a:rPr lang="de-DE" dirty="0" err="1" smtClean="0"/>
              <a:t>insert</a:t>
            </a:r>
            <a:r>
              <a:rPr lang="de-DE" dirty="0" smtClean="0"/>
              <a:t> a </a:t>
            </a:r>
            <a:r>
              <a:rPr lang="de-DE" dirty="0" err="1" smtClean="0"/>
              <a:t>photo</a:t>
            </a:r>
            <a:r>
              <a:rPr lang="de-DE" dirty="0" smtClean="0"/>
              <a:t/>
            </a:r>
            <a:br>
              <a:rPr lang="de-DE" dirty="0" smtClean="0"/>
            </a:br>
            <a:r>
              <a:rPr lang="de-DE" dirty="0" err="1" smtClean="0"/>
              <a:t>of</a:t>
            </a:r>
            <a:r>
              <a:rPr lang="de-DE" dirty="0" smtClean="0"/>
              <a:t> </a:t>
            </a:r>
            <a:r>
              <a:rPr lang="de-DE" dirty="0" err="1" smtClean="0"/>
              <a:t>the</a:t>
            </a:r>
            <a:r>
              <a:rPr lang="de-DE" dirty="0" smtClean="0"/>
              <a:t> </a:t>
            </a:r>
            <a:r>
              <a:rPr lang="de-DE" dirty="0" err="1" smtClean="0"/>
              <a:t>presenter</a:t>
            </a:r>
            <a:endParaRPr lang="de-DE" dirty="0"/>
          </a:p>
        </p:txBody>
      </p:sp>
      <p:sp>
        <p:nvSpPr>
          <p:cNvPr id="16" name="Textplatzhalter 15"/>
          <p:cNvSpPr>
            <a:spLocks noGrp="1"/>
          </p:cNvSpPr>
          <p:nvPr>
            <p:ph type="body" sz="quarter" idx="11" hasCustomPrompt="1"/>
          </p:nvPr>
        </p:nvSpPr>
        <p:spPr bwMode="gray">
          <a:xfrm>
            <a:off x="2590995" y="2944017"/>
            <a:ext cx="3960618" cy="1114639"/>
          </a:xfrm>
          <a:prstGeom prst="rect">
            <a:avLst/>
          </a:prstGeom>
        </p:spPr>
        <p:txBody>
          <a:bodyPr lIns="360000" tIns="108000" rIns="144000" bIns="108000" anchor="t"/>
          <a:lstStyle>
            <a:lvl1pPr marL="0" indent="0" algn="ctr">
              <a:buFont typeface="Arial" pitchFamily="34" charset="0"/>
              <a:buNone/>
              <a:defRPr sz="1080" b="0" baseline="0">
                <a:solidFill>
                  <a:schemeClr val="bg2"/>
                </a:solidFill>
              </a:defRPr>
            </a:lvl1pPr>
            <a:lvl2pPr marL="0" indent="0" algn="r">
              <a:buFont typeface="Arial" pitchFamily="34" charset="0"/>
              <a:buNone/>
              <a:defRPr sz="1080" b="0">
                <a:solidFill>
                  <a:schemeClr val="bg2"/>
                </a:solidFill>
              </a:defRPr>
            </a:lvl2pPr>
            <a:lvl3pPr marL="0" indent="0" algn="r">
              <a:buNone/>
              <a:defRPr sz="1080" b="0">
                <a:solidFill>
                  <a:schemeClr val="bg2"/>
                </a:solidFill>
              </a:defRPr>
            </a:lvl3pPr>
            <a:lvl4pPr marL="0" indent="0" algn="r">
              <a:buNone/>
              <a:defRPr sz="1080" b="0">
                <a:solidFill>
                  <a:schemeClr val="bg2"/>
                </a:solidFill>
              </a:defRPr>
            </a:lvl4pPr>
            <a:lvl5pPr marL="0" indent="0" algn="r">
              <a:buFont typeface="Arial" pitchFamily="34" charset="0"/>
              <a:buNone/>
              <a:defRPr sz="1080" b="0">
                <a:solidFill>
                  <a:schemeClr val="bg2"/>
                </a:solidFill>
              </a:defRPr>
            </a:lvl5pPr>
            <a:lvl6pPr marL="0" indent="0" algn="r">
              <a:buFont typeface="Arial" pitchFamily="34" charset="0"/>
              <a:buNone/>
              <a:defRPr sz="1080" b="0">
                <a:solidFill>
                  <a:schemeClr val="bg2"/>
                </a:solidFill>
              </a:defRPr>
            </a:lvl6pPr>
            <a:lvl7pPr marL="0" indent="0" algn="r">
              <a:buFont typeface="Arial" pitchFamily="34" charset="0"/>
              <a:buNone/>
              <a:defRPr sz="1080" b="0">
                <a:solidFill>
                  <a:schemeClr val="bg2"/>
                </a:solidFill>
              </a:defRPr>
            </a:lvl7pPr>
            <a:lvl8pPr marL="0" indent="0" algn="r">
              <a:buFont typeface="Arial" pitchFamily="34" charset="0"/>
              <a:buNone/>
              <a:defRPr sz="1080" b="0">
                <a:solidFill>
                  <a:schemeClr val="bg2"/>
                </a:solidFill>
              </a:defRPr>
            </a:lvl8pPr>
            <a:lvl9pPr marL="0" indent="0" algn="r">
              <a:buFont typeface="Arial" pitchFamily="34" charset="0"/>
              <a:buNone/>
              <a:defRPr sz="1080" b="0">
                <a:solidFill>
                  <a:schemeClr val="bg2"/>
                </a:solidFill>
              </a:defRPr>
            </a:lvl9pPr>
          </a:lstStyle>
          <a:p>
            <a:pPr lvl="0"/>
            <a:r>
              <a:rPr lang="de-DE" dirty="0" smtClean="0"/>
              <a:t>Type in </a:t>
            </a:r>
            <a:r>
              <a:rPr lang="de-DE" dirty="0" err="1" smtClean="0"/>
              <a:t>your</a:t>
            </a:r>
            <a:r>
              <a:rPr lang="de-DE" dirty="0" smtClean="0"/>
              <a:t> </a:t>
            </a:r>
            <a:r>
              <a:rPr lang="de-DE" dirty="0" err="1" smtClean="0"/>
              <a:t>contact</a:t>
            </a:r>
            <a:r>
              <a:rPr lang="de-DE" dirty="0" smtClean="0"/>
              <a:t> </a:t>
            </a:r>
            <a:r>
              <a:rPr lang="de-DE" dirty="0" err="1" smtClean="0"/>
              <a:t>details</a:t>
            </a:r>
            <a:endParaRPr lang="de-DE" dirty="0"/>
          </a:p>
        </p:txBody>
      </p:sp>
      <p:sp>
        <p:nvSpPr>
          <p:cNvPr id="11" name="Textfeld 30"/>
          <p:cNvSpPr txBox="1"/>
          <p:nvPr userDrawn="1"/>
        </p:nvSpPr>
        <p:spPr bwMode="gray">
          <a:xfrm>
            <a:off x="317092" y="4879962"/>
            <a:ext cx="1465674" cy="154709"/>
          </a:xfrm>
          <a:prstGeom prst="rect">
            <a:avLst/>
          </a:prstGeom>
          <a:noFill/>
        </p:spPr>
        <p:txBody>
          <a:bodyPr wrap="square" lIns="0" tIns="0" rIns="0" bIns="0" numCol="1" rtlCol="0">
            <a:noAutofit/>
          </a:bodyPr>
          <a:lstStyle/>
          <a:p>
            <a:pPr algn="l">
              <a:spcAft>
                <a:spcPts val="270"/>
              </a:spcAft>
            </a:pPr>
            <a:r>
              <a:rPr lang="de-DE" sz="600" b="0" dirty="0" err="1" smtClean="0">
                <a:solidFill>
                  <a:schemeClr val="tx1">
                    <a:lumMod val="75000"/>
                    <a:lumOff val="25000"/>
                  </a:schemeClr>
                </a:solidFill>
              </a:rPr>
              <a:t>blog</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err="1" smtClean="0">
                <a:solidFill>
                  <a:schemeClr val="tx1">
                    <a:lumMod val="75000"/>
                    <a:lumOff val="25000"/>
                  </a:schemeClr>
                </a:solidFill>
              </a:rPr>
              <a:t>electric-cloud.com</a:t>
            </a:r>
            <a:r>
              <a:rPr lang="de-DE" sz="600" b="1" dirty="0" smtClean="0">
                <a:solidFill>
                  <a:schemeClr val="tx1">
                    <a:lumMod val="75000"/>
                    <a:lumOff val="25000"/>
                  </a:schemeClr>
                </a:solidFill>
              </a:rPr>
              <a:t>/</a:t>
            </a:r>
            <a:r>
              <a:rPr lang="de-DE" sz="600" b="1" dirty="0" err="1" smtClean="0">
                <a:solidFill>
                  <a:schemeClr val="tx1">
                    <a:lumMod val="75000"/>
                    <a:lumOff val="25000"/>
                  </a:schemeClr>
                </a:solidFill>
              </a:rPr>
              <a:t>blog</a:t>
            </a:r>
            <a:endParaRPr lang="de-DE" sz="600" b="1" dirty="0" smtClean="0">
              <a:solidFill>
                <a:schemeClr val="tx1">
                  <a:lumMod val="75000"/>
                  <a:lumOff val="25000"/>
                </a:schemeClr>
              </a:solidFill>
            </a:endParaRPr>
          </a:p>
        </p:txBody>
      </p:sp>
      <p:sp>
        <p:nvSpPr>
          <p:cNvPr id="12" name="Textfeld 31"/>
          <p:cNvSpPr txBox="1"/>
          <p:nvPr userDrawn="1"/>
        </p:nvSpPr>
        <p:spPr bwMode="gray">
          <a:xfrm>
            <a:off x="317091" y="4769101"/>
            <a:ext cx="1587909" cy="110862"/>
          </a:xfrm>
          <a:prstGeom prst="rect">
            <a:avLst/>
          </a:prstGeom>
          <a:noFill/>
        </p:spPr>
        <p:txBody>
          <a:bodyPr wrap="square" lIns="0" tIns="0" rIns="0" bIns="0" numCol="1" rtlCol="0">
            <a:noAutofit/>
          </a:bodyPr>
          <a:lstStyle/>
          <a:p>
            <a:pPr>
              <a:spcAft>
                <a:spcPts val="270"/>
              </a:spcAft>
            </a:pPr>
            <a:r>
              <a:rPr lang="de-DE" sz="600" b="0" dirty="0" err="1" smtClean="0">
                <a:solidFill>
                  <a:schemeClr val="tx1">
                    <a:lumMod val="75000"/>
                    <a:lumOff val="25000"/>
                  </a:schemeClr>
                </a:solidFill>
              </a:rPr>
              <a:t>twitter</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smtClean="0">
                <a:solidFill>
                  <a:schemeClr val="tx1">
                    <a:lumMod val="75000"/>
                    <a:lumOff val="25000"/>
                  </a:schemeClr>
                </a:solidFill>
              </a:rPr>
              <a:t>@electriccloud</a:t>
            </a:r>
            <a:endParaRPr lang="de-DE" sz="600" b="1" dirty="0">
              <a:solidFill>
                <a:schemeClr val="tx1">
                  <a:lumMod val="75000"/>
                  <a:lumOff val="25000"/>
                </a:schemeClr>
              </a:solidFill>
            </a:endParaRPr>
          </a:p>
        </p:txBody>
      </p:sp>
      <p:sp>
        <p:nvSpPr>
          <p:cNvPr id="13" name="Datumsplatzhalter 3"/>
          <p:cNvSpPr>
            <a:spLocks noGrp="1"/>
          </p:cNvSpPr>
          <p:nvPr>
            <p:ph type="dt" sz="half" idx="2"/>
          </p:nvPr>
        </p:nvSpPr>
        <p:spPr bwMode="gray">
          <a:xfrm>
            <a:off x="114300" y="4975018"/>
            <a:ext cx="1668463" cy="168482"/>
          </a:xfrm>
          <a:prstGeom prst="rect">
            <a:avLst/>
          </a:prstGeom>
        </p:spPr>
        <p:txBody>
          <a:bodyPr vert="horz" lIns="0" tIns="18000" rIns="0" bIns="0" rtlCol="0" anchor="t"/>
          <a:lstStyle>
            <a:lvl1pPr algn="r">
              <a:defRPr sz="608">
                <a:solidFill>
                  <a:schemeClr val="bg2"/>
                </a:solidFill>
              </a:defRPr>
            </a:lvl1pPr>
          </a:lstStyle>
          <a:p>
            <a:r>
              <a:rPr lang="en-US" dirty="0" smtClean="0"/>
              <a:t>© Electric Cloud  |  </a:t>
            </a:r>
            <a:r>
              <a:rPr lang="en-US" dirty="0" err="1" smtClean="0"/>
              <a:t>www.electriccloud.com</a:t>
            </a:r>
            <a:endParaRPr lang="de-DE" dirty="0"/>
          </a:p>
        </p:txBody>
      </p:sp>
      <p:pic>
        <p:nvPicPr>
          <p:cNvPr id="14" name="Picture 13"/>
          <p:cNvPicPr>
            <a:picLocks noChangeAspect="1"/>
          </p:cNvPicPr>
          <p:nvPr userDrawn="1"/>
        </p:nvPicPr>
        <p:blipFill>
          <a:blip r:embed="rId2"/>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15866153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 Orang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dirty="0" smtClean="0"/>
              <a:t>Click to edit Master title style</a:t>
            </a:r>
            <a:endParaRPr lang="de-DE" dirty="0"/>
          </a:p>
        </p:txBody>
      </p:sp>
      <p:sp>
        <p:nvSpPr>
          <p:cNvPr id="9" name="Rechteck 6"/>
          <p:cNvSpPr/>
          <p:nvPr userDrawn="1"/>
        </p:nvSpPr>
        <p:spPr bwMode="gray">
          <a:xfrm>
            <a:off x="0" y="0"/>
            <a:ext cx="9144000" cy="1028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
        <p:nvSpPr>
          <p:cNvPr id="10"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18674768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8164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add subtitle</a:t>
            </a:r>
          </a:p>
        </p:txBody>
      </p:sp>
      <p:sp>
        <p:nvSpPr>
          <p:cNvPr id="5" name="Text Placeholder 4"/>
          <p:cNvSpPr>
            <a:spLocks noGrp="1"/>
          </p:cNvSpPr>
          <p:nvPr>
            <p:ph type="body" sz="quarter" idx="3" hasCustomPrompt="1"/>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add subtitle</a:t>
            </a:r>
          </a:p>
        </p:txBody>
      </p:sp>
      <p:sp>
        <p:nvSpPr>
          <p:cNvPr id="10" name="Title 1"/>
          <p:cNvSpPr>
            <a:spLocks noGrp="1" noChangeAspect="1"/>
          </p:cNvSpPr>
          <p:nvPr>
            <p:ph type="title" hasCustomPrompt="1"/>
          </p:nvPr>
        </p:nvSpPr>
        <p:spPr>
          <a:xfrm>
            <a:off x="220134" y="148826"/>
            <a:ext cx="7412567" cy="715580"/>
          </a:xfrm>
          <a:prstGeom prst="rect">
            <a:avLst/>
          </a:prstGeom>
        </p:spPr>
        <p:txBody>
          <a:bodyPr wrap="square" anchor="ctr">
            <a:noAutofit/>
          </a:bodyPr>
          <a:lstStyle>
            <a:lvl1pPr algn="l">
              <a:lnSpc>
                <a:spcPts val="3100"/>
              </a:lnSpc>
              <a:spcAft>
                <a:spcPts val="6000"/>
              </a:spcAft>
              <a:defRPr sz="3000">
                <a:solidFill>
                  <a:schemeClr val="tx1"/>
                </a:solidFill>
                <a:latin typeface="Arial"/>
                <a:cs typeface="Arial"/>
              </a:defRPr>
            </a:lvl1pPr>
          </a:lstStyle>
          <a:p>
            <a:r>
              <a:rPr lang="en-US" dirty="0" smtClean="0"/>
              <a:t>Click to add title</a:t>
            </a:r>
            <a:endParaRPr lang="en-US" dirty="0"/>
          </a:p>
        </p:txBody>
      </p:sp>
      <p:pic>
        <p:nvPicPr>
          <p:cNvPr id="11" name="Picture 10" descr="SlideTop_Graphic.png"/>
          <p:cNvPicPr>
            <a:picLocks noChangeAspect="1"/>
          </p:cNvPicPr>
          <p:nvPr/>
        </p:nvPicPr>
        <p:blipFill>
          <a:blip r:embed="rId2" cstate="screen"/>
          <a:stretch>
            <a:fillRect/>
          </a:stretch>
        </p:blipFill>
        <p:spPr>
          <a:xfrm>
            <a:off x="1372" y="-4845"/>
            <a:ext cx="9141257" cy="160025"/>
          </a:xfrm>
          <a:prstGeom prst="rect">
            <a:avLst/>
          </a:prstGeom>
        </p:spPr>
      </p:pic>
      <p:pic>
        <p:nvPicPr>
          <p:cNvPr id="12" name="Picture 11" descr="ElectricCloud_Logo_Small.png"/>
          <p:cNvPicPr>
            <a:picLocks noChangeAspect="1"/>
          </p:cNvPicPr>
          <p:nvPr/>
        </p:nvPicPr>
        <p:blipFill>
          <a:blip r:embed="rId3" cstate="screen"/>
          <a:stretch>
            <a:fillRect/>
          </a:stretch>
        </p:blipFill>
        <p:spPr>
          <a:xfrm>
            <a:off x="7673846" y="263125"/>
            <a:ext cx="1216152" cy="423917"/>
          </a:xfrm>
          <a:prstGeom prst="rect">
            <a:avLst/>
          </a:prstGeom>
        </p:spPr>
      </p:pic>
      <p:cxnSp>
        <p:nvCxnSpPr>
          <p:cNvPr id="13" name="Straight Connector 12"/>
          <p:cNvCxnSpPr/>
          <p:nvPr/>
        </p:nvCxnSpPr>
        <p:spPr>
          <a:xfrm>
            <a:off x="203200" y="866775"/>
            <a:ext cx="8763000" cy="1191"/>
          </a:xfrm>
          <a:prstGeom prst="line">
            <a:avLst/>
          </a:prstGeom>
          <a:ln>
            <a:solidFill>
              <a:srgbClr val="7AC142"/>
            </a:solidFill>
          </a:ln>
        </p:spPr>
        <p:style>
          <a:lnRef idx="1">
            <a:schemeClr val="accent1"/>
          </a:lnRef>
          <a:fillRef idx="0">
            <a:schemeClr val="accent1"/>
          </a:fillRef>
          <a:effectRef idx="0">
            <a:schemeClr val="accent1"/>
          </a:effectRef>
          <a:fontRef idx="minor">
            <a:schemeClr val="tx1"/>
          </a:fontRef>
        </p:style>
      </p:cxnSp>
      <p:sp>
        <p:nvSpPr>
          <p:cNvPr id="14" name="Text Box 8"/>
          <p:cNvSpPr txBox="1">
            <a:spLocks noChangeArrowheads="1"/>
          </p:cNvSpPr>
          <p:nvPr/>
        </p:nvSpPr>
        <p:spPr bwMode="auto">
          <a:xfrm>
            <a:off x="127000" y="4865311"/>
            <a:ext cx="7658100" cy="230832"/>
          </a:xfrm>
          <a:prstGeom prst="rect">
            <a:avLst/>
          </a:prstGeom>
          <a:noFill/>
          <a:ln w="9525" algn="ctr">
            <a:noFill/>
            <a:miter lim="800000"/>
            <a:headEnd/>
            <a:tailEnd/>
          </a:ln>
          <a:effectLst/>
        </p:spPr>
        <p:txBody>
          <a:bodyPr wrap="square">
            <a:spAutoFit/>
          </a:bodyPr>
          <a:lstStyle/>
          <a:p>
            <a:pPr algn="l">
              <a:defRPr/>
            </a:pPr>
            <a:r>
              <a:rPr lang="en-US" sz="900" dirty="0" smtClean="0">
                <a:solidFill>
                  <a:schemeClr val="bg2">
                    <a:lumMod val="75000"/>
                  </a:schemeClr>
                </a:solidFill>
                <a:latin typeface="+mn-lt"/>
                <a:cs typeface="Arial"/>
              </a:rPr>
              <a:t>Electric Cloud Proprietary</a:t>
            </a:r>
            <a:r>
              <a:rPr lang="en-US" sz="900" baseline="0" dirty="0" smtClean="0">
                <a:solidFill>
                  <a:schemeClr val="bg2">
                    <a:lumMod val="75000"/>
                  </a:schemeClr>
                </a:solidFill>
                <a:latin typeface="+mn-lt"/>
                <a:cs typeface="Arial"/>
              </a:rPr>
              <a:t> and Confidential.</a:t>
            </a:r>
            <a:endParaRPr lang="en-US" sz="900" dirty="0">
              <a:solidFill>
                <a:schemeClr val="bg2">
                  <a:lumMod val="75000"/>
                </a:schemeClr>
              </a:solidFill>
              <a:latin typeface="+mn-lt"/>
              <a:cs typeface="Arial"/>
            </a:endParaRPr>
          </a:p>
        </p:txBody>
      </p:sp>
      <p:sp>
        <p:nvSpPr>
          <p:cNvPr id="15" name="Content Placeholder 2"/>
          <p:cNvSpPr>
            <a:spLocks noGrp="1"/>
          </p:cNvSpPr>
          <p:nvPr>
            <p:ph idx="10" hasCustomPrompt="1"/>
          </p:nvPr>
        </p:nvSpPr>
        <p:spPr>
          <a:xfrm>
            <a:off x="457201" y="1634756"/>
            <a:ext cx="4040372" cy="2966483"/>
          </a:xfrm>
          <a:prstGeom prst="rect">
            <a:avLst/>
          </a:prstGeom>
        </p:spPr>
        <p:txBody>
          <a:bodyPr lIns="91440" tIns="45720"/>
          <a:lstStyle>
            <a:lvl1pPr marL="228600" indent="-182880">
              <a:spcBef>
                <a:spcPts val="600"/>
              </a:spcBef>
              <a:spcAft>
                <a:spcPts val="0"/>
              </a:spcAft>
              <a:buClr>
                <a:srgbClr val="7AC142"/>
              </a:buClr>
              <a:buFont typeface="Arial"/>
              <a:buChar char="•"/>
              <a:defRPr sz="2400" b="0" i="0" baseline="0">
                <a:solidFill>
                  <a:srgbClr val="000000"/>
                </a:solidFill>
                <a:latin typeface="Arial"/>
                <a:cs typeface="Arial"/>
              </a:defRPr>
            </a:lvl1pPr>
            <a:lvl2pPr marL="404813" indent="-228600">
              <a:spcBef>
                <a:spcPts val="600"/>
              </a:spcBef>
              <a:spcAft>
                <a:spcPts val="0"/>
              </a:spcAft>
              <a:buClr>
                <a:srgbClr val="7AC142"/>
              </a:buClr>
              <a:buFont typeface="Arial"/>
              <a:buChar char="•"/>
              <a:defRPr sz="2200" b="0" i="0" baseline="0">
                <a:solidFill>
                  <a:srgbClr val="000000"/>
                </a:solidFill>
                <a:latin typeface="Arial"/>
                <a:cs typeface="Arial"/>
              </a:defRPr>
            </a:lvl2pPr>
            <a:lvl3pPr marL="685800" marR="0" indent="-228600" algn="l" defTabSz="457200" rtl="0" eaLnBrk="1" fontAlgn="auto" latinLnBrk="0" hangingPunct="1">
              <a:lnSpc>
                <a:spcPct val="100000"/>
              </a:lnSpc>
              <a:spcBef>
                <a:spcPts val="600"/>
              </a:spcBef>
              <a:spcAft>
                <a:spcPts val="0"/>
              </a:spcAft>
              <a:buClr>
                <a:srgbClr val="7AC142"/>
              </a:buClr>
              <a:buSzTx/>
              <a:buFont typeface="Arial"/>
              <a:buChar char="•"/>
              <a:tabLst>
                <a:tab pos="460375" algn="l"/>
              </a:tabLst>
              <a:defRPr sz="2000" b="0" i="0" baseline="0">
                <a:solidFill>
                  <a:srgbClr val="000000"/>
                </a:solidFill>
                <a:latin typeface="Arial"/>
                <a:cs typeface="Arial"/>
              </a:defRPr>
            </a:lvl3pPr>
            <a:lvl4pPr marL="868680" indent="-228600">
              <a:buClr>
                <a:srgbClr val="7AC142"/>
              </a:buClr>
              <a:buFont typeface="Arial"/>
              <a:buChar char="•"/>
              <a:defRPr b="0" i="0">
                <a:solidFill>
                  <a:srgbClr val="000000"/>
                </a:solidFill>
              </a:defRPr>
            </a:lvl4pPr>
            <a:lvl5pPr marL="225425" indent="-225425">
              <a:buClr>
                <a:schemeClr val="accent3">
                  <a:lumMod val="75000"/>
                </a:schemeClr>
              </a:buClr>
              <a:buFont typeface="Arial"/>
              <a:buChar char="•"/>
              <a:defRPr sz="1800" b="0" i="0">
                <a:solidFill>
                  <a:schemeClr val="tx2">
                    <a:lumMod val="75000"/>
                  </a:schemeClr>
                </a:solidFill>
              </a:defRPr>
            </a:lvl5pPr>
            <a:lvl8pPr>
              <a:buNone/>
              <a:defRPr/>
            </a:lvl8pPr>
          </a:lstStyle>
          <a:p>
            <a:pPr lvl="0"/>
            <a:r>
              <a:rPr lang="en-US" dirty="0" smtClean="0"/>
              <a:t>Click to add text</a:t>
            </a:r>
          </a:p>
        </p:txBody>
      </p:sp>
      <p:sp>
        <p:nvSpPr>
          <p:cNvPr id="16" name="Content Placeholder 2"/>
          <p:cNvSpPr>
            <a:spLocks noGrp="1"/>
          </p:cNvSpPr>
          <p:nvPr>
            <p:ph idx="11" hasCustomPrompt="1"/>
          </p:nvPr>
        </p:nvSpPr>
        <p:spPr>
          <a:xfrm>
            <a:off x="4649973" y="1635920"/>
            <a:ext cx="4040372" cy="2971799"/>
          </a:xfrm>
          <a:prstGeom prst="rect">
            <a:avLst/>
          </a:prstGeom>
        </p:spPr>
        <p:txBody>
          <a:bodyPr lIns="91440" tIns="45720"/>
          <a:lstStyle>
            <a:lvl1pPr marL="228600" indent="-182880">
              <a:spcBef>
                <a:spcPts val="600"/>
              </a:spcBef>
              <a:spcAft>
                <a:spcPts val="0"/>
              </a:spcAft>
              <a:buClr>
                <a:srgbClr val="7AC142"/>
              </a:buClr>
              <a:buFont typeface="Arial"/>
              <a:buChar char="•"/>
              <a:defRPr sz="2400" b="0" i="0" baseline="0">
                <a:solidFill>
                  <a:srgbClr val="000000"/>
                </a:solidFill>
                <a:latin typeface="Arial"/>
                <a:cs typeface="Arial"/>
              </a:defRPr>
            </a:lvl1pPr>
            <a:lvl2pPr marL="404813" indent="-228600">
              <a:spcBef>
                <a:spcPts val="600"/>
              </a:spcBef>
              <a:spcAft>
                <a:spcPts val="0"/>
              </a:spcAft>
              <a:buClr>
                <a:srgbClr val="7AC142"/>
              </a:buClr>
              <a:buFont typeface="Arial"/>
              <a:buChar char="•"/>
              <a:defRPr sz="2200" b="0" i="0" baseline="0">
                <a:solidFill>
                  <a:srgbClr val="000000"/>
                </a:solidFill>
                <a:latin typeface="Arial"/>
                <a:cs typeface="Arial"/>
              </a:defRPr>
            </a:lvl2pPr>
            <a:lvl3pPr marL="685800" marR="0" indent="-228600" algn="l" defTabSz="457200" rtl="0" eaLnBrk="1" fontAlgn="auto" latinLnBrk="0" hangingPunct="1">
              <a:lnSpc>
                <a:spcPct val="100000"/>
              </a:lnSpc>
              <a:spcBef>
                <a:spcPts val="600"/>
              </a:spcBef>
              <a:spcAft>
                <a:spcPts val="0"/>
              </a:spcAft>
              <a:buClr>
                <a:srgbClr val="7AC142"/>
              </a:buClr>
              <a:buSzTx/>
              <a:buFont typeface="Arial"/>
              <a:buChar char="•"/>
              <a:tabLst>
                <a:tab pos="460375" algn="l"/>
              </a:tabLst>
              <a:defRPr sz="2000" b="0" i="0" baseline="0">
                <a:solidFill>
                  <a:srgbClr val="000000"/>
                </a:solidFill>
                <a:latin typeface="Arial"/>
                <a:cs typeface="Arial"/>
              </a:defRPr>
            </a:lvl3pPr>
            <a:lvl4pPr marL="868680" indent="-228600">
              <a:buClr>
                <a:srgbClr val="7AC142"/>
              </a:buClr>
              <a:buFont typeface="Arial"/>
              <a:buChar char="•"/>
              <a:defRPr b="0" i="0">
                <a:solidFill>
                  <a:srgbClr val="000000"/>
                </a:solidFill>
              </a:defRPr>
            </a:lvl4pPr>
            <a:lvl5pPr marL="225425" indent="-225425">
              <a:buClr>
                <a:schemeClr val="accent3">
                  <a:lumMod val="75000"/>
                </a:schemeClr>
              </a:buClr>
              <a:buFont typeface="Arial"/>
              <a:buChar char="•"/>
              <a:defRPr sz="1800" b="0" i="0">
                <a:solidFill>
                  <a:schemeClr val="tx2">
                    <a:lumMod val="75000"/>
                  </a:schemeClr>
                </a:solidFill>
              </a:defRPr>
            </a:lvl5pPr>
            <a:lvl8pPr>
              <a:buNone/>
              <a:defRPr/>
            </a:lvl8pPr>
          </a:lstStyle>
          <a:p>
            <a:pPr lvl="0"/>
            <a:r>
              <a:rPr lang="en-US" dirty="0" smtClean="0"/>
              <a:t>Click to add text</a:t>
            </a:r>
          </a:p>
        </p:txBody>
      </p:sp>
    </p:spTree>
    <p:extLst>
      <p:ext uri="{BB962C8B-B14F-4D97-AF65-F5344CB8AC3E}">
        <p14:creationId xmlns:p14="http://schemas.microsoft.com/office/powerpoint/2010/main" val="2090257813"/>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0856" y="81821"/>
            <a:ext cx="8599319" cy="638508"/>
          </a:xfrm>
          <a:prstGeom prst="rect">
            <a:avLst/>
          </a:prstGeom>
        </p:spPr>
        <p:txBody>
          <a:bodyPr/>
          <a:lstStyle>
            <a:lvl1pPr>
              <a:lnSpc>
                <a:spcPct val="90000"/>
              </a:lnSpc>
              <a:defRPr/>
            </a:lvl1pPr>
          </a:lstStyle>
          <a:p>
            <a:r>
              <a:rPr lang="en-US" dirty="0" smtClean="0"/>
              <a:t>Click to edit Master title style</a:t>
            </a:r>
            <a:endParaRPr lang="en-US" dirty="0"/>
          </a:p>
        </p:txBody>
      </p:sp>
      <p:sp>
        <p:nvSpPr>
          <p:cNvPr id="4" name="Footer Placeholder 3"/>
          <p:cNvSpPr>
            <a:spLocks noGrp="1"/>
          </p:cNvSpPr>
          <p:nvPr>
            <p:ph type="ftr" sz="quarter" idx="11"/>
          </p:nvPr>
        </p:nvSpPr>
        <p:spPr>
          <a:xfrm>
            <a:off x="54721" y="4779576"/>
            <a:ext cx="2895599" cy="273844"/>
          </a:xfrm>
          <a:prstGeom prst="rect">
            <a:avLst/>
          </a:prstGeom>
        </p:spPr>
        <p:txBody>
          <a:bodyPr/>
          <a:lstStyle/>
          <a:p>
            <a:r>
              <a:rPr lang="en-US" smtClean="0">
                <a:latin typeface="Arial"/>
              </a:rPr>
              <a:t>Electric Cloud Proprietary &amp; Confidential.</a:t>
            </a:r>
            <a:endParaRPr lang="en-US" dirty="0" smtClean="0">
              <a:latin typeface="Arial"/>
            </a:endParaRPr>
          </a:p>
        </p:txBody>
      </p:sp>
      <p:sp>
        <p:nvSpPr>
          <p:cNvPr id="5" name="Slide Number Placeholder 4"/>
          <p:cNvSpPr>
            <a:spLocks noGrp="1"/>
          </p:cNvSpPr>
          <p:nvPr>
            <p:ph type="sldNum" sz="quarter" idx="12"/>
          </p:nvPr>
        </p:nvSpPr>
        <p:spPr>
          <a:xfrm>
            <a:off x="3803077" y="4787109"/>
            <a:ext cx="1763305" cy="273844"/>
          </a:xfrm>
          <a:prstGeom prst="rect">
            <a:avLst/>
          </a:prstGeom>
        </p:spPr>
        <p:txBody>
          <a:bodyPr/>
          <a:lstStyle/>
          <a:p>
            <a:fld id="{AED83BFE-74DE-2D4A-9225-91942073BAAE}" type="slidenum">
              <a:rPr lang="en-US" smtClean="0">
                <a:latin typeface="Arial"/>
              </a:rPr>
              <a:pPr/>
              <a:t>‹#›</a:t>
            </a:fld>
            <a:endParaRPr lang="en-US" dirty="0">
              <a:latin typeface="Arial"/>
            </a:endParaRPr>
          </a:p>
        </p:txBody>
      </p:sp>
      <p:sp>
        <p:nvSpPr>
          <p:cNvPr id="6" name="Text Placeholder 8"/>
          <p:cNvSpPr>
            <a:spLocks noGrp="1"/>
          </p:cNvSpPr>
          <p:nvPr>
            <p:ph type="body" sz="quarter" idx="13"/>
          </p:nvPr>
        </p:nvSpPr>
        <p:spPr>
          <a:xfrm>
            <a:off x="301625" y="620506"/>
            <a:ext cx="8597900" cy="232825"/>
          </a:xfrm>
          <a:prstGeom prst="rect">
            <a:avLst/>
          </a:prstGeom>
        </p:spPr>
        <p:txBody>
          <a:bodyPr>
            <a:noAutofit/>
          </a:bodyPr>
          <a:lstStyle>
            <a:lvl1pPr marL="0" indent="0">
              <a:buNone/>
              <a:defRPr sz="1600" b="1">
                <a:solidFill>
                  <a:srgbClr val="66A1C7"/>
                </a:solidFill>
              </a:defRPr>
            </a:lvl1pPr>
            <a:lvl2pPr marL="457200" indent="0">
              <a:buNone/>
              <a:defRPr sz="1600" b="1">
                <a:solidFill>
                  <a:srgbClr val="66A1C7"/>
                </a:solidFill>
              </a:defRPr>
            </a:lvl2pPr>
            <a:lvl3pPr marL="914400" indent="0">
              <a:buNone/>
              <a:defRPr sz="1600" b="1">
                <a:solidFill>
                  <a:srgbClr val="66A1C7"/>
                </a:solidFill>
              </a:defRPr>
            </a:lvl3pPr>
            <a:lvl4pPr marL="1371600" indent="0">
              <a:buNone/>
              <a:defRPr sz="1600" b="1">
                <a:solidFill>
                  <a:srgbClr val="66A1C7"/>
                </a:solidFill>
              </a:defRPr>
            </a:lvl4pPr>
            <a:lvl5pPr marL="1828800" indent="0">
              <a:buNone/>
              <a:defRPr sz="1600" b="1">
                <a:solidFill>
                  <a:srgbClr val="66A1C7"/>
                </a:solidFill>
              </a:defRPr>
            </a:lvl5pPr>
          </a:lstStyle>
          <a:p>
            <a:pPr lvl="0"/>
            <a:r>
              <a:rPr lang="en-US" dirty="0" smtClean="0"/>
              <a:t>Click to edit Master text styles</a:t>
            </a:r>
          </a:p>
        </p:txBody>
      </p:sp>
    </p:spTree>
    <p:extLst>
      <p:ext uri="{BB962C8B-B14F-4D97-AF65-F5344CB8AC3E}">
        <p14:creationId xmlns:p14="http://schemas.microsoft.com/office/powerpoint/2010/main" val="4027235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 Deep Orang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41472707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  Tea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  Black">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14933163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  Dark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asic -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asic -  Light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
          <p:cNvSpPr txBox="1"/>
          <p:nvPr userDrawn="1"/>
        </p:nvSpPr>
        <p:spPr>
          <a:xfrm>
            <a:off x="2473158" y="5186947"/>
            <a:ext cx="914400" cy="914400"/>
          </a:xfrm>
          <a:prstGeom prst="rect">
            <a:avLst/>
          </a:prstGeom>
          <a:noFill/>
        </p:spPr>
        <p:txBody>
          <a:bodyPr wrap="none" lIns="0" tIns="0" rIns="0" bIns="0" rtlCol="0">
            <a:noAutofit/>
          </a:bodyPr>
          <a:lstStyle/>
          <a:p>
            <a:pPr marL="180975" indent="-180975">
              <a:spcBef>
                <a:spcPts val="200"/>
              </a:spcBef>
              <a:spcAft>
                <a:spcPts val="200"/>
              </a:spcAft>
              <a:buClr>
                <a:schemeClr val="accent1"/>
              </a:buClr>
              <a:buSzPct val="70000"/>
              <a:buFont typeface="Wingdings" pitchFamily="2" charset="2"/>
              <a:buChar char="n"/>
            </a:pPr>
            <a:endParaRPr lang="en-US" sz="1600" dirty="0" err="1" smtClean="0"/>
          </a:p>
        </p:txBody>
      </p:sp>
      <p:sp>
        <p:nvSpPr>
          <p:cNvPr id="5" name="Rectangle 4"/>
          <p:cNvSpPr/>
          <p:nvPr userDrawn="1"/>
        </p:nvSpPr>
        <p:spPr>
          <a:xfrm>
            <a:off x="232698" y="4933950"/>
            <a:ext cx="1672302" cy="185897"/>
          </a:xfrm>
          <a:prstGeom prst="rect">
            <a:avLst/>
          </a:prstGeom>
        </p:spPr>
        <p:txBody>
          <a:bodyPr vert="horz" lIns="0" tIns="18000" rIns="0" bIns="0" rtlCol="0" anchor="t"/>
          <a:lstStyle/>
          <a:p>
            <a:pPr lvl="0" algn="l"/>
            <a:r>
              <a:rPr lang="en-US" sz="608" dirty="0" smtClean="0">
                <a:solidFill>
                  <a:schemeClr val="bg2"/>
                </a:solidFill>
              </a:rPr>
              <a:t>© Electric Cloud  |  </a:t>
            </a:r>
            <a:r>
              <a:rPr lang="en-US" sz="608" dirty="0" err="1" smtClean="0">
                <a:solidFill>
                  <a:schemeClr val="bg2"/>
                </a:solidFill>
              </a:rPr>
              <a:t>www.electric-cloud.com</a:t>
            </a:r>
            <a:endParaRPr lang="de-DE" sz="608" dirty="0">
              <a:solidFill>
                <a:schemeClr val="bg2"/>
              </a:solidFill>
            </a:endParaRPr>
          </a:p>
        </p:txBody>
      </p:sp>
      <p:pic>
        <p:nvPicPr>
          <p:cNvPr id="9" name="Picture 8"/>
          <p:cNvPicPr>
            <a:picLocks noChangeAspect="1"/>
          </p:cNvPicPr>
          <p:nvPr userDrawn="1"/>
        </p:nvPicPr>
        <p:blipFill>
          <a:blip r:embed="rId34"/>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2763907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0" r:id="rId3"/>
    <p:sldLayoutId id="2147483672" r:id="rId4"/>
    <p:sldLayoutId id="2147483677" r:id="rId5"/>
    <p:sldLayoutId id="2147483671" r:id="rId6"/>
    <p:sldLayoutId id="2147483678" r:id="rId7"/>
    <p:sldLayoutId id="2147483679" r:id="rId8"/>
    <p:sldLayoutId id="2147483680" r:id="rId9"/>
    <p:sldLayoutId id="2147483651" r:id="rId10"/>
    <p:sldLayoutId id="2147483663" r:id="rId11"/>
    <p:sldLayoutId id="2147483664" r:id="rId12"/>
    <p:sldLayoutId id="2147483665" r:id="rId13"/>
    <p:sldLayoutId id="2147483655" r:id="rId14"/>
    <p:sldLayoutId id="2147483668" r:id="rId15"/>
    <p:sldLayoutId id="2147483654" r:id="rId16"/>
    <p:sldLayoutId id="2147483661" r:id="rId17"/>
    <p:sldLayoutId id="2147483669" r:id="rId18"/>
    <p:sldLayoutId id="2147483667" r:id="rId19"/>
    <p:sldLayoutId id="2147483666" r:id="rId20"/>
    <p:sldLayoutId id="2147483656" r:id="rId21"/>
    <p:sldLayoutId id="2147483657" r:id="rId22"/>
    <p:sldLayoutId id="2147483658" r:id="rId23"/>
    <p:sldLayoutId id="2147483674" r:id="rId24"/>
    <p:sldLayoutId id="2147483675" r:id="rId25"/>
    <p:sldLayoutId id="2147483673" r:id="rId26"/>
    <p:sldLayoutId id="2147483676" r:id="rId27"/>
    <p:sldLayoutId id="2147483662" r:id="rId28"/>
    <p:sldLayoutId id="2147483681" r:id="rId29"/>
    <p:sldLayoutId id="2147483684" r:id="rId30"/>
    <p:sldLayoutId id="2147483685" r:id="rId31"/>
    <p:sldLayoutId id="2147483686" r:id="rId32"/>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p:txStyles>
    <p:titleStyle>
      <a:lvl1pPr algn="l" defTabSz="617220" rtl="0" eaLnBrk="1" latinLnBrk="0" hangingPunct="1">
        <a:spcBef>
          <a:spcPct val="0"/>
        </a:spcBef>
        <a:buNone/>
        <a:defRPr sz="2400" b="1" kern="1200">
          <a:solidFill>
            <a:schemeClr val="accent1"/>
          </a:solidFill>
          <a:latin typeface="+mj-lt"/>
          <a:ea typeface="+mj-ea"/>
          <a:cs typeface="+mj-cs"/>
        </a:defRPr>
      </a:lvl1pPr>
    </p:titleStyle>
    <p:body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kern="1200" baseline="0">
          <a:solidFill>
            <a:srgbClr val="5F5F5F"/>
          </a:solidFill>
          <a:latin typeface="+mn-lt"/>
          <a:ea typeface="+mn-ea"/>
          <a:cs typeface="+mn-cs"/>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b="0" kern="1200">
          <a:solidFill>
            <a:srgbClr val="5F5F5F"/>
          </a:solidFill>
          <a:latin typeface="+mn-lt"/>
          <a:ea typeface="+mn-ea"/>
          <a:cs typeface="+mn-cs"/>
        </a:defRPr>
      </a:lvl2pPr>
      <a:lvl3pPr marL="398463" marR="0" indent="-1682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kern="1200">
          <a:solidFill>
            <a:srgbClr val="5F5F5F"/>
          </a:solidFill>
          <a:latin typeface="+mn-lt"/>
          <a:ea typeface="+mn-ea"/>
          <a:cs typeface="+mn-cs"/>
        </a:defRPr>
      </a:lvl3pPr>
      <a:lvl4pPr marL="630238" marR="0" indent="-1682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kern="1200">
          <a:solidFill>
            <a:srgbClr val="5F5F5F"/>
          </a:solidFill>
          <a:latin typeface="+mn-lt"/>
          <a:ea typeface="+mn-ea"/>
          <a:cs typeface="+mn-cs"/>
        </a:defRPr>
      </a:lvl4pPr>
      <a:lvl5pPr marL="860425" marR="0" indent="-177800"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kern="1200" baseline="0">
          <a:solidFill>
            <a:srgbClr val="5F5F5F"/>
          </a:solidFill>
          <a:latin typeface="+mn-lt"/>
          <a:ea typeface="+mn-ea"/>
          <a:cs typeface="+mn-cs"/>
        </a:defRPr>
      </a:lvl5pPr>
      <a:lvl6pPr marL="0" indent="0" algn="l" defTabSz="617220" rtl="0" eaLnBrk="1" latinLnBrk="0" hangingPunct="1">
        <a:spcBef>
          <a:spcPts val="135"/>
        </a:spcBef>
        <a:spcAft>
          <a:spcPts val="135"/>
        </a:spcAft>
        <a:buFont typeface="Arial" pitchFamily="34" charset="0"/>
        <a:buNone/>
        <a:defRPr sz="1620" kern="1200">
          <a:solidFill>
            <a:schemeClr val="accent5"/>
          </a:solidFill>
          <a:latin typeface="+mn-lt"/>
          <a:ea typeface="+mn-ea"/>
          <a:cs typeface="+mn-cs"/>
        </a:defRPr>
      </a:lvl6pPr>
      <a:lvl7pPr marL="0" indent="0" algn="l" defTabSz="617220" rtl="0" eaLnBrk="1" latinLnBrk="0" hangingPunct="1">
        <a:spcBef>
          <a:spcPts val="135"/>
        </a:spcBef>
        <a:spcAft>
          <a:spcPts val="135"/>
        </a:spcAft>
        <a:buFont typeface="Arial" pitchFamily="34" charset="0"/>
        <a:buNone/>
        <a:defRPr sz="1620" kern="1200">
          <a:solidFill>
            <a:schemeClr val="accent6"/>
          </a:solidFill>
          <a:latin typeface="+mn-lt"/>
          <a:ea typeface="+mn-ea"/>
          <a:cs typeface="+mn-cs"/>
        </a:defRPr>
      </a:lvl7pPr>
      <a:lvl8pPr marL="0" indent="0" algn="l" defTabSz="617220" rtl="0" eaLnBrk="1" latinLnBrk="0" hangingPunct="1">
        <a:spcBef>
          <a:spcPts val="135"/>
        </a:spcBef>
        <a:spcAft>
          <a:spcPts val="135"/>
        </a:spcAft>
        <a:buFont typeface="Arial" pitchFamily="34" charset="0"/>
        <a:buNone/>
        <a:defRPr sz="1620" kern="1200">
          <a:solidFill>
            <a:schemeClr val="accent3"/>
          </a:solidFill>
          <a:latin typeface="+mn-lt"/>
          <a:ea typeface="+mn-ea"/>
          <a:cs typeface="+mn-cs"/>
        </a:defRPr>
      </a:lvl8pPr>
      <a:lvl9pPr marL="0" indent="0" algn="l" defTabSz="617220" rtl="0" eaLnBrk="1" latinLnBrk="0" hangingPunct="1">
        <a:spcBef>
          <a:spcPts val="135"/>
        </a:spcBef>
        <a:spcAft>
          <a:spcPts val="135"/>
        </a:spcAft>
        <a:buFont typeface="Arial" pitchFamily="34" charset="0"/>
        <a:buNone/>
        <a:defRPr sz="1440" kern="1200">
          <a:solidFill>
            <a:schemeClr val="tx1"/>
          </a:solidFill>
          <a:latin typeface="+mn-lt"/>
          <a:ea typeface="+mn-ea"/>
          <a:cs typeface="+mn-cs"/>
        </a:defRPr>
      </a:lvl9pPr>
    </p:bodyStyle>
    <p:otherStyle>
      <a:defPPr>
        <a:defRPr lang="de-DE"/>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3" Type="http://schemas.openxmlformats.org/officeDocument/2006/relationships/image" Target="../media/image11.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2" Type="http://schemas.openxmlformats.org/officeDocument/2006/relationships/notesSlide" Target="../notesSlides/notesSlide2.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jpeg"/><Relationship Id="rId41"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s>
</file>

<file path=ppt/slides/_rels/slide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github.com/electriccommunity/electricaccelerator/tree/master/Bitbake_buildstats2anno" TargetMode="External"/><Relationship Id="rId1" Type="http://schemas.openxmlformats.org/officeDocument/2006/relationships/slideLayout" Target="../slideLayouts/slideLayout11.xml"/><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13" Type="http://schemas.openxmlformats.org/officeDocument/2006/relationships/hyperlink" Target="http://images.google.com/imgres?imgurl=http://www.jazzsemi.com/images/services/cadence_logo1.gif&amp;imgrefurl=http://www.jazzsemi.com/services/partners/cadence.shtml&amp;h=138&amp;w=280&amp;sz=5&amp;hl=en&amp;start=1&amp;tbnid=n4WQCNjZ-38tKM:&amp;tbnh=56&amp;tbnw=114&amp;prev=/images?q=cadence+logo&amp;svnum=10&amp;hl=en" TargetMode="External"/><Relationship Id="rId18" Type="http://schemas.openxmlformats.org/officeDocument/2006/relationships/image" Target="../media/image96.jpeg"/><Relationship Id="rId26" Type="http://schemas.openxmlformats.org/officeDocument/2006/relationships/image" Target="../media/image101.jpeg"/><Relationship Id="rId39" Type="http://schemas.openxmlformats.org/officeDocument/2006/relationships/image" Target="../media/image112.jpeg"/><Relationship Id="rId21" Type="http://schemas.openxmlformats.org/officeDocument/2006/relationships/oleObject" Target="../embeddings/oleObject1.bin"/><Relationship Id="rId34" Type="http://schemas.openxmlformats.org/officeDocument/2006/relationships/image" Target="../media/image107.jpeg"/><Relationship Id="rId42" Type="http://schemas.openxmlformats.org/officeDocument/2006/relationships/image" Target="../media/image115.png"/><Relationship Id="rId47" Type="http://schemas.openxmlformats.org/officeDocument/2006/relationships/image" Target="../media/image120.png"/><Relationship Id="rId50" Type="http://schemas.openxmlformats.org/officeDocument/2006/relationships/image" Target="../media/image122.png"/><Relationship Id="rId55" Type="http://schemas.openxmlformats.org/officeDocument/2006/relationships/image" Target="../media/image126.jpeg"/><Relationship Id="rId63" Type="http://schemas.openxmlformats.org/officeDocument/2006/relationships/image" Target="../media/image132.png"/><Relationship Id="rId7" Type="http://schemas.openxmlformats.org/officeDocument/2006/relationships/image" Target="../media/image89.png"/><Relationship Id="rId2" Type="http://schemas.openxmlformats.org/officeDocument/2006/relationships/slideLayout" Target="../slideLayouts/slideLayout2.xml"/><Relationship Id="rId16" Type="http://schemas.openxmlformats.org/officeDocument/2006/relationships/hyperlink" Target="http://images.google.com/imgres?imgurl=http://www.swdinc.com/images/Delphi%20Logo.gif&amp;imgrefurl=http://www.swdinc.com/dip_spin_specifications.htm&amp;h=96&amp;w=192&amp;sz=3&amp;hl=en&amp;start=4&amp;tbnid=1BFc3BLdQmvZeM:&amp;tbnh=52&amp;tbnw=103&amp;prev=/images?q=delphi+logo&amp;svnum=10&amp;hl=en" TargetMode="External"/><Relationship Id="rId20" Type="http://schemas.openxmlformats.org/officeDocument/2006/relationships/image" Target="../media/image98.png"/><Relationship Id="rId29" Type="http://schemas.openxmlformats.org/officeDocument/2006/relationships/hyperlink" Target="http://images.google.com/imgres?imgurl=http://www.iamjoshbrown.com/blog/wp-content/uploads/2007/01/DIRECTV.jpg&amp;imgrefurl=http://www.iamjoshbrown.com/blog/2007/01/12/direct-tv-evil-empires-something-worse-than-wal-mart/&amp;usg=__zegoP5a2X8KTc_f_UXZXzcwtH5g=&amp;h=497&amp;w=664&amp;sz=105&amp;hl=en&amp;start=2&amp;sig2=D5t7SaTR__5qwKxOBmgmJg&amp;um=1&amp;itbs=1&amp;tbnid=Ll-sUrpjkNapuM:&amp;tbnh=103&amp;tbnw=138&amp;prev=/images?q=directv&amp;hl=en&amp;rls=com.microsoft:en-us:IE-SearchBox&amp;sa=N&amp;um=1&amp;ei=og0oS5K0GJWvlAeJ_oiVDQ" TargetMode="External"/><Relationship Id="rId41" Type="http://schemas.openxmlformats.org/officeDocument/2006/relationships/image" Target="../media/image114.png"/><Relationship Id="rId54" Type="http://schemas.openxmlformats.org/officeDocument/2006/relationships/hyperlink" Target="http://images.google.com/imgres?imgurl=http://www.mikesappliances.co.uk/images/Bosch-Logo-1.jpg&amp;imgrefurl=http://www.mikesappliances.co.uk/&amp;usg=__XfxhyZ2Aj8xSIzegkAmjEYJd-tM=&amp;h=286&amp;w=1000&amp;sz=42&amp;hl=en&amp;start=2&amp;um=1&amp;itbs=1&amp;tbnid=YMxBIsC8Kk3KHM:&amp;tbnh=43&amp;tbnw=149&amp;prev=/images?q=bosch+logo&amp;um=1&amp;hl=en&amp;sa=X&amp;rls=com.microsoft:en-us:IE-SearchBox&amp;tbs=isch:1" TargetMode="External"/><Relationship Id="rId62" Type="http://schemas.openxmlformats.org/officeDocument/2006/relationships/image" Target="../media/image61.png"/><Relationship Id="rId1" Type="http://schemas.openxmlformats.org/officeDocument/2006/relationships/vmlDrawing" Target="../drawings/vmlDrawing1.vml"/><Relationship Id="rId6" Type="http://schemas.openxmlformats.org/officeDocument/2006/relationships/image" Target="../media/image88.png"/><Relationship Id="rId11" Type="http://schemas.openxmlformats.org/officeDocument/2006/relationships/hyperlink" Target="http://images.google.com/imgres?imgurl=http://www.samsung.com/gr/presscenter/images/samsung-logo.jpg&amp;imgrefurl=http://www.samsung.com/gr/presscenter/awards/index.htm&amp;h=290&amp;w=496&amp;sz=15&amp;hl=en&amp;start=1&amp;tbnid=evZTc_XRtk9rGM:&amp;tbnh=76&amp;tbnw=130&amp;prev=/images?q=samsung+logo&amp;svnum=10&amp;hl=en&amp;sa=X" TargetMode="External"/><Relationship Id="rId24" Type="http://schemas.openxmlformats.org/officeDocument/2006/relationships/image" Target="../media/image99.jpeg"/><Relationship Id="rId32" Type="http://schemas.openxmlformats.org/officeDocument/2006/relationships/image" Target="../media/image106.jpeg"/><Relationship Id="rId37" Type="http://schemas.openxmlformats.org/officeDocument/2006/relationships/image" Target="../media/image110.png"/><Relationship Id="rId40" Type="http://schemas.openxmlformats.org/officeDocument/2006/relationships/image" Target="../media/image113.png"/><Relationship Id="rId45" Type="http://schemas.openxmlformats.org/officeDocument/2006/relationships/image" Target="../media/image118.png"/><Relationship Id="rId53" Type="http://schemas.openxmlformats.org/officeDocument/2006/relationships/image" Target="../media/image125.png"/><Relationship Id="rId58" Type="http://schemas.openxmlformats.org/officeDocument/2006/relationships/image" Target="../media/image60.png"/><Relationship Id="rId66" Type="http://schemas.openxmlformats.org/officeDocument/2006/relationships/image" Target="../media/image135.png"/><Relationship Id="rId5" Type="http://schemas.openxmlformats.org/officeDocument/2006/relationships/image" Target="../media/image87.jpeg"/><Relationship Id="rId15" Type="http://schemas.openxmlformats.org/officeDocument/2006/relationships/image" Target="../media/image94.png"/><Relationship Id="rId23" Type="http://schemas.openxmlformats.org/officeDocument/2006/relationships/hyperlink" Target="http://images.google.com/imgres?imgurl=http://www.cellmaking.com/images/cell_phone_logos/texas-instruments.jpg&amp;imgrefurl=http://www.cellmaking.com/cell_phone_brand_logos.html&amp;h=160&amp;w=200&amp;sz=7&amp;hl=en&amp;start=1&amp;tbnid=-1cY3MH1qEOLPM:&amp;tbnh=83&amp;tbnw=104&amp;prev=/images?q=texas+instruments+logo&amp;svnum=10&amp;hl=en&amp;sa=X" TargetMode="External"/><Relationship Id="rId28" Type="http://schemas.openxmlformats.org/officeDocument/2006/relationships/image" Target="../media/image103.jpeg"/><Relationship Id="rId36" Type="http://schemas.openxmlformats.org/officeDocument/2006/relationships/image" Target="../media/image109.png"/><Relationship Id="rId49" Type="http://schemas.openxmlformats.org/officeDocument/2006/relationships/image" Target="../media/image121.png"/><Relationship Id="rId57" Type="http://schemas.openxmlformats.org/officeDocument/2006/relationships/image" Target="../media/image128.png"/><Relationship Id="rId61" Type="http://schemas.openxmlformats.org/officeDocument/2006/relationships/image" Target="../media/image131.png"/><Relationship Id="rId10" Type="http://schemas.openxmlformats.org/officeDocument/2006/relationships/image" Target="../media/image92.png"/><Relationship Id="rId19" Type="http://schemas.openxmlformats.org/officeDocument/2006/relationships/image" Target="../media/image97.jpeg"/><Relationship Id="rId31" Type="http://schemas.openxmlformats.org/officeDocument/2006/relationships/image" Target="../media/image105.jpeg"/><Relationship Id="rId44" Type="http://schemas.openxmlformats.org/officeDocument/2006/relationships/image" Target="../media/image117.png"/><Relationship Id="rId52" Type="http://schemas.openxmlformats.org/officeDocument/2006/relationships/image" Target="../media/image124.png"/><Relationship Id="rId60" Type="http://schemas.openxmlformats.org/officeDocument/2006/relationships/image" Target="../media/image130.png"/><Relationship Id="rId65" Type="http://schemas.openxmlformats.org/officeDocument/2006/relationships/image" Target="../media/image134.png"/><Relationship Id="rId4" Type="http://schemas.openxmlformats.org/officeDocument/2006/relationships/hyperlink" Target="http://images.google.com/imgres?imgurl=http://www.htsalg.com/Bestill/ericsson_logo_darkblue.gif&amp;imgrefurl=http://www.htsalg.com/Bestill/r290%20info.htm&amp;h=658&amp;w=3208&amp;sz=29&amp;hl=en&amp;start=1&amp;tbnid=J0BCxskKEjC_vM:&amp;tbnh=31&amp;tbnw=150&amp;prev=/images?q=ericsson+logo&amp;svnum=10&amp;hl=en" TargetMode="External"/><Relationship Id="rId9" Type="http://schemas.openxmlformats.org/officeDocument/2006/relationships/image" Target="../media/image91.png"/><Relationship Id="rId14" Type="http://schemas.openxmlformats.org/officeDocument/2006/relationships/image" Target="../media/image93.jpeg"/><Relationship Id="rId22" Type="http://schemas.openxmlformats.org/officeDocument/2006/relationships/image" Target="../media/image86.png"/><Relationship Id="rId27" Type="http://schemas.openxmlformats.org/officeDocument/2006/relationships/image" Target="../media/image102.jpeg"/><Relationship Id="rId30" Type="http://schemas.openxmlformats.org/officeDocument/2006/relationships/image" Target="../media/image104.jpeg"/><Relationship Id="rId35" Type="http://schemas.openxmlformats.org/officeDocument/2006/relationships/image" Target="../media/image108.jpeg"/><Relationship Id="rId43" Type="http://schemas.openxmlformats.org/officeDocument/2006/relationships/image" Target="../media/image116.png"/><Relationship Id="rId48" Type="http://schemas.openxmlformats.org/officeDocument/2006/relationships/image" Target="../media/image59.png"/><Relationship Id="rId56" Type="http://schemas.openxmlformats.org/officeDocument/2006/relationships/image" Target="../media/image127.png"/><Relationship Id="rId64" Type="http://schemas.openxmlformats.org/officeDocument/2006/relationships/image" Target="../media/image133.jpeg"/><Relationship Id="rId8" Type="http://schemas.openxmlformats.org/officeDocument/2006/relationships/image" Target="../media/image90.png"/><Relationship Id="rId51" Type="http://schemas.openxmlformats.org/officeDocument/2006/relationships/image" Target="../media/image123.png"/><Relationship Id="rId3" Type="http://schemas.openxmlformats.org/officeDocument/2006/relationships/notesSlide" Target="../notesSlides/notesSlide18.xml"/><Relationship Id="rId12" Type="http://schemas.openxmlformats.org/officeDocument/2006/relationships/image" Target="../media/image56.jpeg"/><Relationship Id="rId17" Type="http://schemas.openxmlformats.org/officeDocument/2006/relationships/image" Target="../media/image95.jpeg"/><Relationship Id="rId25" Type="http://schemas.openxmlformats.org/officeDocument/2006/relationships/image" Target="../media/image100.jpeg"/><Relationship Id="rId33" Type="http://schemas.openxmlformats.org/officeDocument/2006/relationships/hyperlink" Target="http://images.google.com/imgres?imgurl=http://www.mediabistro.com/news/original/GE%20Logo.jpg&amp;imgrefurl=http://www.mediabistro.com/news/newsfeed/the_morning_newsfeed_081309_124251.asp&amp;usg=__DmYTdmVzDIYkWfRsrWkNoxQmnC4=&amp;h=250&amp;w=250&amp;sz=19&amp;hl=en&amp;start=1&amp;um=1&amp;itbs=1&amp;tbnid=EFtg0twRh4QqHM:&amp;tbnh=111&amp;tbnw=111&amp;prev=/images?q=general+electric+logo&amp;um=1&amp;hl=en&amp;rls=com.microsoft:en-us:IE-SearchBox&amp;tbs=isch:1" TargetMode="External"/><Relationship Id="rId38" Type="http://schemas.openxmlformats.org/officeDocument/2006/relationships/image" Target="../media/image111.png"/><Relationship Id="rId46" Type="http://schemas.openxmlformats.org/officeDocument/2006/relationships/image" Target="../media/image119.png"/><Relationship Id="rId59" Type="http://schemas.openxmlformats.org/officeDocument/2006/relationships/image" Target="../media/image1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9.xml"/><Relationship Id="rId1" Type="http://schemas.openxmlformats.org/officeDocument/2006/relationships/slideLayout" Target="../slideLayouts/slideLayout32.xml"/><Relationship Id="rId4" Type="http://schemas.openxmlformats.org/officeDocument/2006/relationships/image" Target="../media/image137.png"/></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hyperlink" Target="http://images.google.com/imgres?imgurl=http://www.samsung.com/gr/presscenter/images/samsung-logo.jpg&amp;imgrefurl=http://www.samsung.com/gr/presscenter/awards/index.htm&amp;h=290&amp;w=496&amp;sz=15&amp;hl=en&amp;start=1&amp;tbnid=evZTc_XRtk9rGM:&amp;tbnh=76&amp;tbnw=130&amp;prev=/images?q=samsung+logo&amp;svnum=10&amp;hl=en&amp;sa=X" TargetMode="External"/><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8.jpeg"/><Relationship Id="rId11" Type="http://schemas.openxmlformats.org/officeDocument/2006/relationships/image" Target="../media/image63.png"/><Relationship Id="rId5" Type="http://schemas.openxmlformats.org/officeDocument/2006/relationships/image" Target="../media/image57.jpeg"/><Relationship Id="rId10" Type="http://schemas.openxmlformats.org/officeDocument/2006/relationships/image" Target="../media/image62.jpeg"/><Relationship Id="rId4" Type="http://schemas.openxmlformats.org/officeDocument/2006/relationships/image" Target="../media/image56.jpeg"/><Relationship Id="rId9" Type="http://schemas.openxmlformats.org/officeDocument/2006/relationships/image" Target="../media/image61.png"/><Relationship Id="rId14" Type="http://schemas.openxmlformats.org/officeDocument/2006/relationships/image" Target="../media/image66.png"/></Relationships>
</file>

<file path=ppt/slides/_rels/slide8.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gif"/><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jpeg"/><Relationship Id="rId11" Type="http://schemas.openxmlformats.org/officeDocument/2006/relationships/image" Target="../media/image76.jpeg"/><Relationship Id="rId5" Type="http://schemas.openxmlformats.org/officeDocument/2006/relationships/image" Target="../media/image70.jpeg"/><Relationship Id="rId10" Type="http://schemas.openxmlformats.org/officeDocument/2006/relationships/image" Target="../media/image75.jpeg"/><Relationship Id="rId4" Type="http://schemas.openxmlformats.org/officeDocument/2006/relationships/image" Target="../media/image69.jpeg"/><Relationship Id="rId9" Type="http://schemas.openxmlformats.org/officeDocument/2006/relationships/image" Target="../media/image7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7"/>
          <p:cNvSpPr>
            <a:spLocks noGrp="1"/>
          </p:cNvSpPr>
          <p:nvPr>
            <p:ph type="subTitle" idx="1"/>
          </p:nvPr>
        </p:nvSpPr>
        <p:spPr bwMode="gray"/>
        <p:txBody>
          <a:bodyPr/>
          <a:lstStyle/>
          <a:p>
            <a:r>
              <a:rPr lang="en-US" noProof="0" dirty="0" smtClean="0"/>
              <a:t>Jane Kuo</a:t>
            </a:r>
          </a:p>
          <a:p>
            <a:r>
              <a:rPr lang="en-US" dirty="0" smtClean="0"/>
              <a:t>Group Product Manager</a:t>
            </a:r>
          </a:p>
          <a:p>
            <a:r>
              <a:rPr lang="en-US" dirty="0" smtClean="0"/>
              <a:t>October 23, 2014</a:t>
            </a:r>
            <a:endParaRPr lang="en-US" noProof="0" dirty="0"/>
          </a:p>
        </p:txBody>
      </p:sp>
      <p:sp>
        <p:nvSpPr>
          <p:cNvPr id="9" name="Titel 8"/>
          <p:cNvSpPr>
            <a:spLocks noGrp="1"/>
          </p:cNvSpPr>
          <p:nvPr>
            <p:ph type="ctrTitle"/>
          </p:nvPr>
        </p:nvSpPr>
        <p:spPr bwMode="gray"/>
        <p:txBody>
          <a:bodyPr/>
          <a:lstStyle/>
          <a:p>
            <a:r>
              <a:rPr lang="en-US" b="0" dirty="0"/>
              <a:t>Speeding Up Continuous Delivery with </a:t>
            </a:r>
            <a:r>
              <a:rPr lang="en-US" b="0" dirty="0" err="1"/>
              <a:t>ElectricAcclerator</a:t>
            </a:r>
            <a:endParaRPr lang="en-US" noProof="0" dirty="0"/>
          </a:p>
        </p:txBody>
      </p:sp>
    </p:spTree>
    <p:extLst>
      <p:ext uri="{BB962C8B-B14F-4D97-AF65-F5344CB8AC3E}">
        <p14:creationId xmlns:p14="http://schemas.microsoft.com/office/powerpoint/2010/main" val="904425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Looking Statements</a:t>
            </a:r>
            <a:endParaRPr lang="en-US" dirty="0"/>
          </a:p>
        </p:txBody>
      </p:sp>
      <p:sp>
        <p:nvSpPr>
          <p:cNvPr id="4" name="Content Placeholder 2"/>
          <p:cNvSpPr>
            <a:spLocks noGrp="1"/>
          </p:cNvSpPr>
          <p:nvPr>
            <p:ph type="body" sz="quarter" idx="13"/>
          </p:nvPr>
        </p:nvSpPr>
        <p:spPr>
          <a:prstGeom prst="rect">
            <a:avLst/>
          </a:prstGeom>
        </p:spPr>
        <p:txBody>
          <a:bodyPr>
            <a:normAutofit fontScale="85000" lnSpcReduction="20000"/>
          </a:bodyPr>
          <a:lstStyle/>
          <a:p>
            <a:pPr marL="0" indent="0">
              <a:buNone/>
            </a:pPr>
            <a:r>
              <a:rPr lang="en-US" sz="2400" dirty="0" smtClean="0"/>
              <a:t>This document contains forward looking statements regarding future operations, product development, product capabilities and availability dates. This information is subject to substantial uncertainties and is subject to change at any time without prior notification. Statements contained in this document concerning these matters only reflect Electric Cloud’s predictions and / or expectations as of the date of this document and actual results and future plans of Electric Cloud may differ significantly as a result of, among other things, changes in product strategy resulting from technological, internal corporate, market and other changes. This is not a commitment to deliver any material, code or functionality and should not be relied upon in making purchasing decisions.</a:t>
            </a:r>
          </a:p>
        </p:txBody>
      </p:sp>
    </p:spTree>
    <p:extLst>
      <p:ext uri="{BB962C8B-B14F-4D97-AF65-F5344CB8AC3E}">
        <p14:creationId xmlns:p14="http://schemas.microsoft.com/office/powerpoint/2010/main" val="41591565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260509"/>
            <a:ext cx="8134350" cy="459581"/>
          </a:xfrm>
        </p:spPr>
        <p:txBody>
          <a:bodyPr/>
          <a:lstStyle/>
          <a:p>
            <a:r>
              <a:rPr lang="en-US" dirty="0" smtClean="0"/>
              <a:t>ElectricAccelerator Product Strategy</a:t>
            </a:r>
            <a:endParaRPr lang="en-US" dirty="0"/>
          </a:p>
        </p:txBody>
      </p:sp>
      <p:sp>
        <p:nvSpPr>
          <p:cNvPr id="5" name="Text Placeholder 2"/>
          <p:cNvSpPr>
            <a:spLocks noGrp="1"/>
          </p:cNvSpPr>
          <p:nvPr>
            <p:ph type="body" sz="quarter" idx="13"/>
          </p:nvPr>
        </p:nvSpPr>
        <p:spPr>
          <a:xfrm>
            <a:off x="2438400" y="1259681"/>
            <a:ext cx="5562600" cy="3293269"/>
          </a:xfrm>
        </p:spPr>
        <p:txBody>
          <a:bodyPr/>
          <a:lstStyle/>
          <a:p>
            <a:pPr>
              <a:lnSpc>
                <a:spcPct val="130000"/>
              </a:lnSpc>
            </a:pPr>
            <a:r>
              <a:rPr lang="en-US" sz="2000" dirty="0" smtClean="0"/>
              <a:t>Performance</a:t>
            </a:r>
          </a:p>
          <a:p>
            <a:pPr>
              <a:lnSpc>
                <a:spcPct val="130000"/>
              </a:lnSpc>
            </a:pPr>
            <a:endParaRPr lang="en-US" sz="2000" dirty="0"/>
          </a:p>
          <a:p>
            <a:pPr>
              <a:lnSpc>
                <a:spcPct val="130000"/>
              </a:lnSpc>
            </a:pPr>
            <a:r>
              <a:rPr lang="en-US" sz="2000" dirty="0" smtClean="0"/>
              <a:t>Solve more problems</a:t>
            </a:r>
          </a:p>
          <a:p>
            <a:pPr>
              <a:lnSpc>
                <a:spcPct val="130000"/>
              </a:lnSpc>
            </a:pPr>
            <a:endParaRPr lang="en-US" sz="2000" dirty="0"/>
          </a:p>
          <a:p>
            <a:pPr>
              <a:lnSpc>
                <a:spcPct val="130000"/>
              </a:lnSpc>
            </a:pPr>
            <a:r>
              <a:rPr lang="en-US" sz="2000" dirty="0" smtClean="0"/>
              <a:t>Accessible to more customers</a:t>
            </a:r>
          </a:p>
        </p:txBody>
      </p:sp>
      <p:sp>
        <p:nvSpPr>
          <p:cNvPr id="6" name="Oval 5"/>
          <p:cNvSpPr/>
          <p:nvPr/>
        </p:nvSpPr>
        <p:spPr>
          <a:xfrm>
            <a:off x="1524000" y="1183481"/>
            <a:ext cx="762000" cy="762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sz="3600" b="1" dirty="0" smtClean="0">
                <a:solidFill>
                  <a:srgbClr val="FFFFFF"/>
                </a:solidFill>
                <a:latin typeface="Calibri"/>
                <a:cs typeface="Calibri"/>
              </a:rPr>
              <a:t>1</a:t>
            </a:r>
          </a:p>
        </p:txBody>
      </p:sp>
      <p:sp>
        <p:nvSpPr>
          <p:cNvPr id="7" name="Oval 6"/>
          <p:cNvSpPr/>
          <p:nvPr/>
        </p:nvSpPr>
        <p:spPr>
          <a:xfrm>
            <a:off x="1524000" y="2052637"/>
            <a:ext cx="762000" cy="762000"/>
          </a:xfrm>
          <a:prstGeom prst="ellipse">
            <a:avLst/>
          </a:prstGeom>
          <a:solidFill>
            <a:srgbClr val="01A1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sz="3600" b="1" dirty="0">
                <a:solidFill>
                  <a:srgbClr val="FFFFFF"/>
                </a:solidFill>
                <a:latin typeface="Calibri"/>
                <a:cs typeface="Calibri"/>
              </a:rPr>
              <a:t>2</a:t>
            </a:r>
            <a:endParaRPr lang="en-US" sz="3600" b="1" dirty="0" smtClean="0">
              <a:solidFill>
                <a:srgbClr val="FFFFFF"/>
              </a:solidFill>
              <a:latin typeface="Calibri"/>
              <a:cs typeface="Calibri"/>
            </a:endParaRPr>
          </a:p>
        </p:txBody>
      </p:sp>
      <p:sp>
        <p:nvSpPr>
          <p:cNvPr id="8" name="Oval 7"/>
          <p:cNvSpPr/>
          <p:nvPr/>
        </p:nvSpPr>
        <p:spPr>
          <a:xfrm>
            <a:off x="1524000" y="2921793"/>
            <a:ext cx="762000" cy="762000"/>
          </a:xfrm>
          <a:prstGeom prst="ellipse">
            <a:avLst/>
          </a:prstGeom>
          <a:solidFill>
            <a:srgbClr val="01A1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sz="3600" b="1" dirty="0" smtClean="0">
                <a:solidFill>
                  <a:srgbClr val="FFFFFF"/>
                </a:solidFill>
                <a:latin typeface="Calibri"/>
                <a:cs typeface="Calibri"/>
              </a:rPr>
              <a:t>3</a:t>
            </a:r>
          </a:p>
        </p:txBody>
      </p:sp>
    </p:spTree>
    <p:extLst>
      <p:ext uri="{BB962C8B-B14F-4D97-AF65-F5344CB8AC3E}">
        <p14:creationId xmlns:p14="http://schemas.microsoft.com/office/powerpoint/2010/main" val="1029827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Connector 68"/>
          <p:cNvCxnSpPr/>
          <p:nvPr/>
        </p:nvCxnSpPr>
        <p:spPr>
          <a:xfrm flipV="1">
            <a:off x="236220" y="2266950"/>
            <a:ext cx="0" cy="457200"/>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1295400" y="2777124"/>
            <a:ext cx="0" cy="328026"/>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2362200" y="2472324"/>
            <a:ext cx="0" cy="328026"/>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3429000" y="2777124"/>
            <a:ext cx="0" cy="328026"/>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5562600" y="2777124"/>
            <a:ext cx="0" cy="328026"/>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7696200" y="2777124"/>
            <a:ext cx="0" cy="328026"/>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6629400" y="2472324"/>
            <a:ext cx="0" cy="328026"/>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4495800" y="1581150"/>
            <a:ext cx="0" cy="113973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Record of Innovation</a:t>
            </a:r>
            <a:endParaRPr lang="en-US" dirty="0"/>
          </a:p>
        </p:txBody>
      </p:sp>
      <p:sp>
        <p:nvSpPr>
          <p:cNvPr id="5" name="Rectangle 4"/>
          <p:cNvSpPr/>
          <p:nvPr/>
        </p:nvSpPr>
        <p:spPr>
          <a:xfrm>
            <a:off x="152400" y="971550"/>
            <a:ext cx="1828800" cy="146304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a:effectLst>
            <a:outerShdw blurRad="206375"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Ubuntu"/>
              <a:cs typeface="Ubuntu"/>
            </a:endParaRPr>
          </a:p>
        </p:txBody>
      </p:sp>
      <p:sp>
        <p:nvSpPr>
          <p:cNvPr id="6" name="Content Placeholder 2"/>
          <p:cNvSpPr txBox="1">
            <a:spLocks/>
          </p:cNvSpPr>
          <p:nvPr/>
        </p:nvSpPr>
        <p:spPr>
          <a:xfrm>
            <a:off x="152400" y="971550"/>
            <a:ext cx="1828800" cy="146304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lstStyle>
            <a:lvl1pPr marL="342900" indent="-342900" algn="l" defTabSz="457200" rtl="0" eaLnBrk="1" latinLnBrk="0" hangingPunct="1">
              <a:spcBef>
                <a:spcPct val="20000"/>
              </a:spcBef>
              <a:buClr>
                <a:srgbClr val="7CC04B"/>
              </a:buClr>
              <a:buFont typeface="Arial"/>
              <a:buChar char="•"/>
              <a:defRPr sz="2000" kern="1200">
                <a:solidFill>
                  <a:srgbClr val="404040"/>
                </a:solidFill>
                <a:latin typeface="+mn-lt"/>
                <a:ea typeface="+mn-ea"/>
                <a:cs typeface="+mn-cs"/>
              </a:defRPr>
            </a:lvl1pPr>
            <a:lvl2pPr marL="742950" indent="-285750" algn="l" defTabSz="457200" rtl="0" eaLnBrk="1" latinLnBrk="0" hangingPunct="1">
              <a:spcBef>
                <a:spcPct val="20000"/>
              </a:spcBef>
              <a:buClr>
                <a:srgbClr val="7CC04B"/>
              </a:buClr>
              <a:buFont typeface="Arial"/>
              <a:buChar char="•"/>
              <a:defRPr sz="1800" kern="1200">
                <a:solidFill>
                  <a:srgbClr val="404040"/>
                </a:solidFill>
                <a:latin typeface="+mn-lt"/>
                <a:ea typeface="+mn-ea"/>
                <a:cs typeface="+mn-cs"/>
              </a:defRPr>
            </a:lvl2pPr>
            <a:lvl3pPr marL="11430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3pPr>
            <a:lvl4pPr marL="16002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4pPr>
            <a:lvl5pPr marL="20574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200" b="1" dirty="0" smtClean="0"/>
              <a:t>1.0 </a:t>
            </a:r>
            <a:endParaRPr lang="en-US" sz="1200" b="1" dirty="0"/>
          </a:p>
          <a:p>
            <a:pPr marL="228600" indent="-171450"/>
            <a:r>
              <a:rPr lang="en-US" sz="1200" dirty="0"/>
              <a:t>Pilot-only</a:t>
            </a:r>
          </a:p>
          <a:p>
            <a:pPr marL="228600" indent="-171450"/>
            <a:r>
              <a:rPr lang="en-US" sz="1200" dirty="0"/>
              <a:t>100%  </a:t>
            </a:r>
            <a:r>
              <a:rPr lang="en-US" sz="1200" dirty="0" smtClean="0"/>
              <a:t>correctness</a:t>
            </a:r>
          </a:p>
          <a:p>
            <a:pPr marL="228600" indent="-171450"/>
            <a:r>
              <a:rPr lang="en-US" sz="1200" dirty="0" smtClean="0"/>
              <a:t>10-20x acceleration</a:t>
            </a:r>
            <a:endParaRPr lang="en-US" sz="1200" dirty="0"/>
          </a:p>
        </p:txBody>
      </p:sp>
      <p:sp>
        <p:nvSpPr>
          <p:cNvPr id="7" name="Rectangle 6"/>
          <p:cNvSpPr/>
          <p:nvPr/>
        </p:nvSpPr>
        <p:spPr>
          <a:xfrm>
            <a:off x="2286000" y="971550"/>
            <a:ext cx="1828800" cy="146304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a:effectLst>
            <a:outerShdw blurRad="206375"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Ubuntu"/>
              <a:cs typeface="Ubuntu"/>
            </a:endParaRPr>
          </a:p>
        </p:txBody>
      </p:sp>
      <p:sp>
        <p:nvSpPr>
          <p:cNvPr id="8" name="Content Placeholder 2"/>
          <p:cNvSpPr txBox="1">
            <a:spLocks/>
          </p:cNvSpPr>
          <p:nvPr/>
        </p:nvSpPr>
        <p:spPr>
          <a:xfrm>
            <a:off x="2286000" y="971550"/>
            <a:ext cx="1828800" cy="146304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lstStyle>
            <a:lvl1pPr marL="342900" indent="-342900" algn="l" defTabSz="457200" rtl="0" eaLnBrk="1" latinLnBrk="0" hangingPunct="1">
              <a:spcBef>
                <a:spcPct val="20000"/>
              </a:spcBef>
              <a:buClr>
                <a:srgbClr val="7CC04B"/>
              </a:buClr>
              <a:buFont typeface="Arial"/>
              <a:buChar char="•"/>
              <a:defRPr sz="2000" kern="1200">
                <a:solidFill>
                  <a:srgbClr val="404040"/>
                </a:solidFill>
                <a:latin typeface="+mn-lt"/>
                <a:ea typeface="+mn-ea"/>
                <a:cs typeface="+mn-cs"/>
              </a:defRPr>
            </a:lvl1pPr>
            <a:lvl2pPr marL="742950" indent="-285750" algn="l" defTabSz="457200" rtl="0" eaLnBrk="1" latinLnBrk="0" hangingPunct="1">
              <a:spcBef>
                <a:spcPct val="20000"/>
              </a:spcBef>
              <a:buClr>
                <a:srgbClr val="7CC04B"/>
              </a:buClr>
              <a:buFont typeface="Arial"/>
              <a:buChar char="•"/>
              <a:defRPr sz="1800" kern="1200">
                <a:solidFill>
                  <a:srgbClr val="404040"/>
                </a:solidFill>
                <a:latin typeface="+mn-lt"/>
                <a:ea typeface="+mn-ea"/>
                <a:cs typeface="+mn-cs"/>
              </a:defRPr>
            </a:lvl2pPr>
            <a:lvl3pPr marL="11430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3pPr>
            <a:lvl4pPr marL="16002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4pPr>
            <a:lvl5pPr marL="20574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lgn="ctr">
              <a:buNone/>
            </a:pPr>
            <a:r>
              <a:rPr lang="en-US" sz="1200" b="1" dirty="0" smtClean="0"/>
              <a:t>3.x</a:t>
            </a:r>
            <a:endParaRPr lang="en-US" sz="1200" dirty="0" smtClean="0"/>
          </a:p>
          <a:p>
            <a:pPr marL="228600" indent="-171450"/>
            <a:r>
              <a:rPr lang="en-US" sz="1200" dirty="0" err="1" smtClean="0"/>
              <a:t>Gmake</a:t>
            </a:r>
            <a:r>
              <a:rPr lang="en-US" sz="1200" dirty="0" smtClean="0"/>
              <a:t> parser update</a:t>
            </a:r>
          </a:p>
          <a:p>
            <a:pPr marL="228600" indent="-171450"/>
            <a:r>
              <a:rPr lang="en-US" sz="1200" dirty="0" smtClean="0"/>
              <a:t>Ledger</a:t>
            </a:r>
          </a:p>
          <a:p>
            <a:pPr marL="228600" indent="-171450"/>
            <a:r>
              <a:rPr lang="en-US" sz="1200" dirty="0" smtClean="0"/>
              <a:t>Visual studio integration via </a:t>
            </a:r>
            <a:r>
              <a:rPr lang="en-US" sz="1200" b="1" dirty="0" smtClean="0">
                <a:solidFill>
                  <a:schemeClr val="accent1"/>
                </a:solidFill>
              </a:rPr>
              <a:t>VSP </a:t>
            </a:r>
            <a:r>
              <a:rPr lang="en-US" sz="1200" b="1" dirty="0">
                <a:solidFill>
                  <a:schemeClr val="accent1"/>
                </a:solidFill>
              </a:rPr>
              <a:t>v2.0</a:t>
            </a:r>
          </a:p>
        </p:txBody>
      </p:sp>
      <p:sp>
        <p:nvSpPr>
          <p:cNvPr id="9" name="Rectangle 8"/>
          <p:cNvSpPr/>
          <p:nvPr/>
        </p:nvSpPr>
        <p:spPr>
          <a:xfrm>
            <a:off x="4419600" y="971549"/>
            <a:ext cx="1828800" cy="146304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a:effectLst>
            <a:outerShdw blurRad="206375"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Ubuntu"/>
              <a:cs typeface="Ubuntu"/>
            </a:endParaRPr>
          </a:p>
        </p:txBody>
      </p:sp>
      <p:sp>
        <p:nvSpPr>
          <p:cNvPr id="10" name="Content Placeholder 2"/>
          <p:cNvSpPr txBox="1">
            <a:spLocks/>
          </p:cNvSpPr>
          <p:nvPr/>
        </p:nvSpPr>
        <p:spPr>
          <a:xfrm>
            <a:off x="4419600" y="971550"/>
            <a:ext cx="1828800" cy="146304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lstStyle>
            <a:lvl1pPr marL="342900" indent="-342900" algn="l" defTabSz="457200" rtl="0" eaLnBrk="1" latinLnBrk="0" hangingPunct="1">
              <a:spcBef>
                <a:spcPct val="20000"/>
              </a:spcBef>
              <a:buClr>
                <a:srgbClr val="7CC04B"/>
              </a:buClr>
              <a:buFont typeface="Arial"/>
              <a:buChar char="•"/>
              <a:defRPr sz="2000" kern="1200">
                <a:solidFill>
                  <a:srgbClr val="404040"/>
                </a:solidFill>
                <a:latin typeface="+mn-lt"/>
                <a:ea typeface="+mn-ea"/>
                <a:cs typeface="+mn-cs"/>
              </a:defRPr>
            </a:lvl1pPr>
            <a:lvl2pPr marL="742950" indent="-285750" algn="l" defTabSz="457200" rtl="0" eaLnBrk="1" latinLnBrk="0" hangingPunct="1">
              <a:spcBef>
                <a:spcPct val="20000"/>
              </a:spcBef>
              <a:buClr>
                <a:srgbClr val="7CC04B"/>
              </a:buClr>
              <a:buFont typeface="Arial"/>
              <a:buChar char="•"/>
              <a:defRPr sz="1800" kern="1200">
                <a:solidFill>
                  <a:srgbClr val="404040"/>
                </a:solidFill>
                <a:latin typeface="+mn-lt"/>
                <a:ea typeface="+mn-ea"/>
                <a:cs typeface="+mn-cs"/>
              </a:defRPr>
            </a:lvl2pPr>
            <a:lvl3pPr marL="11430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3pPr>
            <a:lvl4pPr marL="16002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4pPr>
            <a:lvl5pPr marL="20574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lgn="ctr">
              <a:buNone/>
            </a:pPr>
            <a:r>
              <a:rPr lang="en-US" sz="1200" b="1" dirty="0" smtClean="0"/>
              <a:t>5.x</a:t>
            </a:r>
            <a:r>
              <a:rPr lang="en-US" sz="1200" dirty="0" smtClean="0"/>
              <a:t> </a:t>
            </a:r>
          </a:p>
          <a:p>
            <a:pPr marL="228600" indent="-171450"/>
            <a:r>
              <a:rPr lang="en-US" sz="1200" dirty="0" smtClean="0"/>
              <a:t>Electrify</a:t>
            </a:r>
            <a:endParaRPr lang="en-US" sz="1200" dirty="0"/>
          </a:p>
          <a:p>
            <a:pPr marL="0" lvl="0" indent="0">
              <a:buNone/>
            </a:pPr>
            <a:endParaRPr lang="en-US" sz="1200" dirty="0" smtClean="0"/>
          </a:p>
          <a:p>
            <a:pPr marL="0" indent="0">
              <a:buNone/>
            </a:pPr>
            <a:endParaRPr lang="en-US" sz="1200" dirty="0"/>
          </a:p>
        </p:txBody>
      </p:sp>
      <p:sp>
        <p:nvSpPr>
          <p:cNvPr id="11" name="Rectangle 10"/>
          <p:cNvSpPr/>
          <p:nvPr/>
        </p:nvSpPr>
        <p:spPr>
          <a:xfrm>
            <a:off x="6477000" y="971550"/>
            <a:ext cx="1828800" cy="146304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a:effectLst>
            <a:outerShdw blurRad="206375"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Ubuntu"/>
              <a:cs typeface="Ubuntu"/>
            </a:endParaRPr>
          </a:p>
        </p:txBody>
      </p:sp>
      <p:sp>
        <p:nvSpPr>
          <p:cNvPr id="12" name="Content Placeholder 2"/>
          <p:cNvSpPr txBox="1">
            <a:spLocks/>
          </p:cNvSpPr>
          <p:nvPr/>
        </p:nvSpPr>
        <p:spPr>
          <a:xfrm>
            <a:off x="6477000" y="971550"/>
            <a:ext cx="1828800" cy="146304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lstStyle>
            <a:lvl1pPr marL="342900" indent="-342900" algn="l" defTabSz="457200" rtl="0" eaLnBrk="1" latinLnBrk="0" hangingPunct="1">
              <a:spcBef>
                <a:spcPct val="20000"/>
              </a:spcBef>
              <a:buClr>
                <a:srgbClr val="7CC04B"/>
              </a:buClr>
              <a:buFont typeface="Arial"/>
              <a:buChar char="•"/>
              <a:defRPr sz="2000" kern="1200">
                <a:solidFill>
                  <a:srgbClr val="404040"/>
                </a:solidFill>
                <a:latin typeface="+mn-lt"/>
                <a:ea typeface="+mn-ea"/>
                <a:cs typeface="+mn-cs"/>
              </a:defRPr>
            </a:lvl1pPr>
            <a:lvl2pPr marL="742950" indent="-285750" algn="l" defTabSz="457200" rtl="0" eaLnBrk="1" latinLnBrk="0" hangingPunct="1">
              <a:spcBef>
                <a:spcPct val="20000"/>
              </a:spcBef>
              <a:buClr>
                <a:srgbClr val="7CC04B"/>
              </a:buClr>
              <a:buFont typeface="Arial"/>
              <a:buChar char="•"/>
              <a:defRPr sz="1800" kern="1200">
                <a:solidFill>
                  <a:srgbClr val="404040"/>
                </a:solidFill>
                <a:latin typeface="+mn-lt"/>
                <a:ea typeface="+mn-ea"/>
                <a:cs typeface="+mn-cs"/>
              </a:defRPr>
            </a:lvl2pPr>
            <a:lvl3pPr marL="11430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3pPr>
            <a:lvl4pPr marL="16002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4pPr>
            <a:lvl5pPr marL="20574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lgn="ctr">
              <a:buNone/>
            </a:pPr>
            <a:r>
              <a:rPr lang="en-US" sz="1200" b="1" dirty="0" smtClean="0"/>
              <a:t>7.x</a:t>
            </a:r>
            <a:endParaRPr lang="en-US" sz="1200" dirty="0"/>
          </a:p>
          <a:p>
            <a:pPr marL="228600" indent="-171450"/>
            <a:r>
              <a:rPr lang="en-US" sz="1200" dirty="0"/>
              <a:t>Dependency Optimization</a:t>
            </a:r>
          </a:p>
          <a:p>
            <a:pPr marL="228600" indent="-171450"/>
            <a:r>
              <a:rPr lang="en-US" sz="1200" dirty="0"/>
              <a:t>Parse </a:t>
            </a:r>
            <a:r>
              <a:rPr lang="en-US" sz="1200" dirty="0" smtClean="0"/>
              <a:t>avoidance</a:t>
            </a:r>
          </a:p>
          <a:p>
            <a:pPr marL="228600" indent="-171450"/>
            <a:r>
              <a:rPr lang="en-US" sz="1200" dirty="0" smtClean="0"/>
              <a:t>Javadoc caching</a:t>
            </a:r>
          </a:p>
        </p:txBody>
      </p:sp>
      <p:sp>
        <p:nvSpPr>
          <p:cNvPr id="13" name="Rectangle 12"/>
          <p:cNvSpPr/>
          <p:nvPr/>
        </p:nvSpPr>
        <p:spPr>
          <a:xfrm>
            <a:off x="1219200" y="3028950"/>
            <a:ext cx="1828800" cy="155448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a:effectLst>
            <a:outerShdw blurRad="206375"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Ubuntu"/>
              <a:cs typeface="Ubuntu"/>
            </a:endParaRPr>
          </a:p>
        </p:txBody>
      </p:sp>
      <p:sp>
        <p:nvSpPr>
          <p:cNvPr id="14" name="Content Placeholder 2"/>
          <p:cNvSpPr txBox="1">
            <a:spLocks/>
          </p:cNvSpPr>
          <p:nvPr/>
        </p:nvSpPr>
        <p:spPr>
          <a:xfrm>
            <a:off x="1219200" y="3028950"/>
            <a:ext cx="1828800" cy="155448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lstStyle>
            <a:lvl1pPr marL="342900" indent="-342900" algn="l" defTabSz="457200" rtl="0" eaLnBrk="1" latinLnBrk="0" hangingPunct="1">
              <a:spcBef>
                <a:spcPct val="20000"/>
              </a:spcBef>
              <a:buClr>
                <a:srgbClr val="7CC04B"/>
              </a:buClr>
              <a:buFont typeface="Arial"/>
              <a:buChar char="•"/>
              <a:defRPr sz="2000" kern="1200">
                <a:solidFill>
                  <a:srgbClr val="404040"/>
                </a:solidFill>
                <a:latin typeface="+mn-lt"/>
                <a:ea typeface="+mn-ea"/>
                <a:cs typeface="+mn-cs"/>
              </a:defRPr>
            </a:lvl1pPr>
            <a:lvl2pPr marL="742950" indent="-285750" algn="l" defTabSz="457200" rtl="0" eaLnBrk="1" latinLnBrk="0" hangingPunct="1">
              <a:spcBef>
                <a:spcPct val="20000"/>
              </a:spcBef>
              <a:buClr>
                <a:srgbClr val="7CC04B"/>
              </a:buClr>
              <a:buFont typeface="Arial"/>
              <a:buChar char="•"/>
              <a:defRPr sz="1800" kern="1200">
                <a:solidFill>
                  <a:srgbClr val="404040"/>
                </a:solidFill>
                <a:latin typeface="+mn-lt"/>
                <a:ea typeface="+mn-ea"/>
                <a:cs typeface="+mn-cs"/>
              </a:defRPr>
            </a:lvl2pPr>
            <a:lvl3pPr marL="11430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3pPr>
            <a:lvl4pPr marL="16002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4pPr>
            <a:lvl5pPr marL="20574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lgn="ctr">
              <a:buNone/>
            </a:pPr>
            <a:r>
              <a:rPr lang="en-US" sz="1200" b="1" dirty="0" smtClean="0"/>
              <a:t>2.x</a:t>
            </a:r>
            <a:endParaRPr lang="en-US" sz="1200" dirty="0"/>
          </a:p>
          <a:p>
            <a:pPr marL="228600" indent="-171450"/>
            <a:r>
              <a:rPr lang="en-US" sz="1200" dirty="0"/>
              <a:t>Linux support</a:t>
            </a:r>
          </a:p>
          <a:p>
            <a:pPr marL="228600" indent="-171450"/>
            <a:r>
              <a:rPr lang="en-US" sz="1200" dirty="0" smtClean="0"/>
              <a:t>Light-weight </a:t>
            </a:r>
            <a:r>
              <a:rPr lang="en-US" sz="1200" dirty="0"/>
              <a:t>EFS</a:t>
            </a:r>
          </a:p>
        </p:txBody>
      </p:sp>
      <p:sp>
        <p:nvSpPr>
          <p:cNvPr id="15" name="Rectangle 14"/>
          <p:cNvSpPr/>
          <p:nvPr/>
        </p:nvSpPr>
        <p:spPr>
          <a:xfrm>
            <a:off x="3276038" y="3028950"/>
            <a:ext cx="1828800" cy="155448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a:effectLst>
            <a:outerShdw blurRad="206375"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Ubuntu"/>
              <a:cs typeface="Ubuntu"/>
            </a:endParaRPr>
          </a:p>
        </p:txBody>
      </p:sp>
      <p:sp>
        <p:nvSpPr>
          <p:cNvPr id="16" name="Content Placeholder 2"/>
          <p:cNvSpPr txBox="1">
            <a:spLocks/>
          </p:cNvSpPr>
          <p:nvPr/>
        </p:nvSpPr>
        <p:spPr>
          <a:xfrm>
            <a:off x="3276038" y="3028949"/>
            <a:ext cx="1828800" cy="155448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lstStyle>
            <a:lvl1pPr marL="342900" indent="-342900" algn="l" defTabSz="457200" rtl="0" eaLnBrk="1" latinLnBrk="0" hangingPunct="1">
              <a:spcBef>
                <a:spcPct val="20000"/>
              </a:spcBef>
              <a:buClr>
                <a:srgbClr val="7CC04B"/>
              </a:buClr>
              <a:buFont typeface="Arial"/>
              <a:buChar char="•"/>
              <a:defRPr sz="2000" kern="1200">
                <a:solidFill>
                  <a:srgbClr val="404040"/>
                </a:solidFill>
                <a:latin typeface="+mn-lt"/>
                <a:ea typeface="+mn-ea"/>
                <a:cs typeface="+mn-cs"/>
              </a:defRPr>
            </a:lvl1pPr>
            <a:lvl2pPr marL="742950" indent="-285750" algn="l" defTabSz="457200" rtl="0" eaLnBrk="1" latinLnBrk="0" hangingPunct="1">
              <a:spcBef>
                <a:spcPct val="20000"/>
              </a:spcBef>
              <a:buClr>
                <a:srgbClr val="7CC04B"/>
              </a:buClr>
              <a:buFont typeface="Arial"/>
              <a:buChar char="•"/>
              <a:defRPr sz="1800" kern="1200">
                <a:solidFill>
                  <a:srgbClr val="404040"/>
                </a:solidFill>
                <a:latin typeface="+mn-lt"/>
                <a:ea typeface="+mn-ea"/>
                <a:cs typeface="+mn-cs"/>
              </a:defRPr>
            </a:lvl2pPr>
            <a:lvl3pPr marL="11430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3pPr>
            <a:lvl4pPr marL="16002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4pPr>
            <a:lvl5pPr marL="20574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lgn="ctr">
              <a:buNone/>
            </a:pPr>
            <a:r>
              <a:rPr lang="en-US" sz="1200" b="1" dirty="0" smtClean="0"/>
              <a:t>4.x</a:t>
            </a:r>
            <a:r>
              <a:rPr lang="en-US" sz="1200" dirty="0" smtClean="0"/>
              <a:t> </a:t>
            </a:r>
            <a:endParaRPr lang="en-US" sz="1200" dirty="0"/>
          </a:p>
          <a:p>
            <a:pPr marL="228600" indent="-171450"/>
            <a:r>
              <a:rPr lang="en-US" sz="1200" dirty="0"/>
              <a:t>Version aware agent</a:t>
            </a:r>
          </a:p>
          <a:p>
            <a:pPr marL="228600" indent="-171450"/>
            <a:r>
              <a:rPr lang="en-US" sz="1200" dirty="0"/>
              <a:t>LSF support</a:t>
            </a:r>
          </a:p>
          <a:p>
            <a:pPr marL="228600" indent="-171450"/>
            <a:r>
              <a:rPr lang="en-US" sz="1200" dirty="0" smtClean="0"/>
              <a:t>Visualization via </a:t>
            </a:r>
            <a:r>
              <a:rPr lang="en-US" sz="1200" b="1" dirty="0" err="1" smtClean="0">
                <a:solidFill>
                  <a:schemeClr val="accent1"/>
                </a:solidFill>
              </a:rPr>
              <a:t>ElectricInsight</a:t>
            </a:r>
            <a:r>
              <a:rPr lang="en-US" sz="1200" b="1" dirty="0" smtClean="0">
                <a:solidFill>
                  <a:schemeClr val="accent1"/>
                </a:solidFill>
              </a:rPr>
              <a:t> v2.0</a:t>
            </a:r>
            <a:endParaRPr lang="en-US" sz="1200" dirty="0"/>
          </a:p>
          <a:p>
            <a:endParaRPr lang="en-US" sz="1200" dirty="0"/>
          </a:p>
        </p:txBody>
      </p:sp>
      <p:sp>
        <p:nvSpPr>
          <p:cNvPr id="17" name="Rectangle 16"/>
          <p:cNvSpPr/>
          <p:nvPr/>
        </p:nvSpPr>
        <p:spPr>
          <a:xfrm>
            <a:off x="5442585" y="3028950"/>
            <a:ext cx="1828800" cy="155448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a:effectLst>
            <a:outerShdw blurRad="206375"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Ubuntu"/>
              <a:cs typeface="Ubuntu"/>
            </a:endParaRPr>
          </a:p>
        </p:txBody>
      </p:sp>
      <p:sp>
        <p:nvSpPr>
          <p:cNvPr id="18" name="Content Placeholder 2"/>
          <p:cNvSpPr txBox="1">
            <a:spLocks/>
          </p:cNvSpPr>
          <p:nvPr/>
        </p:nvSpPr>
        <p:spPr>
          <a:xfrm>
            <a:off x="5442585" y="3028950"/>
            <a:ext cx="1828800" cy="155448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lstStyle>
            <a:lvl1pPr marL="342900" indent="-342900" algn="l" defTabSz="457200" rtl="0" eaLnBrk="1" latinLnBrk="0" hangingPunct="1">
              <a:spcBef>
                <a:spcPct val="20000"/>
              </a:spcBef>
              <a:buClr>
                <a:srgbClr val="7CC04B"/>
              </a:buClr>
              <a:buFont typeface="Arial"/>
              <a:buChar char="•"/>
              <a:defRPr sz="2000" kern="1200">
                <a:solidFill>
                  <a:srgbClr val="404040"/>
                </a:solidFill>
                <a:latin typeface="+mn-lt"/>
                <a:ea typeface="+mn-ea"/>
                <a:cs typeface="+mn-cs"/>
              </a:defRPr>
            </a:lvl1pPr>
            <a:lvl2pPr marL="742950" indent="-285750" algn="l" defTabSz="457200" rtl="0" eaLnBrk="1" latinLnBrk="0" hangingPunct="1">
              <a:spcBef>
                <a:spcPct val="20000"/>
              </a:spcBef>
              <a:buClr>
                <a:srgbClr val="7CC04B"/>
              </a:buClr>
              <a:buFont typeface="Arial"/>
              <a:buChar char="•"/>
              <a:defRPr sz="1800" kern="1200">
                <a:solidFill>
                  <a:srgbClr val="404040"/>
                </a:solidFill>
                <a:latin typeface="+mn-lt"/>
                <a:ea typeface="+mn-ea"/>
                <a:cs typeface="+mn-cs"/>
              </a:defRPr>
            </a:lvl2pPr>
            <a:lvl3pPr marL="11430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3pPr>
            <a:lvl4pPr marL="16002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4pPr>
            <a:lvl5pPr marL="20574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lgn="ctr">
              <a:buNone/>
            </a:pPr>
            <a:r>
              <a:rPr lang="en-US" sz="1200" b="1" dirty="0" smtClean="0"/>
              <a:t>6.x</a:t>
            </a:r>
            <a:endParaRPr lang="en-US" sz="1200" dirty="0"/>
          </a:p>
          <a:p>
            <a:pPr marL="228600" indent="-171450"/>
            <a:r>
              <a:rPr lang="en-US" sz="1200" dirty="0"/>
              <a:t>Developer </a:t>
            </a:r>
            <a:r>
              <a:rPr lang="en-US" sz="1200" dirty="0" smtClean="0"/>
              <a:t>Edition</a:t>
            </a:r>
          </a:p>
          <a:p>
            <a:pPr marL="228600" indent="-171450"/>
            <a:r>
              <a:rPr lang="en-US" sz="1200" dirty="0" smtClean="0"/>
              <a:t>Chargeback report (on CM)</a:t>
            </a:r>
          </a:p>
          <a:p>
            <a:pPr marL="228600" indent="-171450"/>
            <a:r>
              <a:rPr lang="en-US" sz="1200" dirty="0" smtClean="0"/>
              <a:t>Multi-network interface</a:t>
            </a:r>
            <a:endParaRPr lang="en-US" sz="1200" dirty="0"/>
          </a:p>
        </p:txBody>
      </p:sp>
      <p:sp>
        <p:nvSpPr>
          <p:cNvPr id="19" name="Rectangle 18"/>
          <p:cNvSpPr/>
          <p:nvPr/>
        </p:nvSpPr>
        <p:spPr>
          <a:xfrm>
            <a:off x="7574280" y="3028950"/>
            <a:ext cx="1463040" cy="155448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a:effectLst>
            <a:outerShdw blurRad="206375"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Ubuntu"/>
              <a:cs typeface="Ubuntu"/>
            </a:endParaRPr>
          </a:p>
        </p:txBody>
      </p:sp>
      <p:sp>
        <p:nvSpPr>
          <p:cNvPr id="20" name="Content Placeholder 2"/>
          <p:cNvSpPr txBox="1">
            <a:spLocks/>
          </p:cNvSpPr>
          <p:nvPr/>
        </p:nvSpPr>
        <p:spPr>
          <a:xfrm>
            <a:off x="7574280" y="3028950"/>
            <a:ext cx="1463040" cy="155448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lstStyle>
            <a:lvl1pPr marL="342900" indent="-342900" algn="l" defTabSz="457200" rtl="0" eaLnBrk="1" latinLnBrk="0" hangingPunct="1">
              <a:spcBef>
                <a:spcPct val="20000"/>
              </a:spcBef>
              <a:buClr>
                <a:srgbClr val="7CC04B"/>
              </a:buClr>
              <a:buFont typeface="Arial"/>
              <a:buChar char="•"/>
              <a:defRPr sz="2000" kern="1200">
                <a:solidFill>
                  <a:srgbClr val="404040"/>
                </a:solidFill>
                <a:latin typeface="+mn-lt"/>
                <a:ea typeface="+mn-ea"/>
                <a:cs typeface="+mn-cs"/>
              </a:defRPr>
            </a:lvl1pPr>
            <a:lvl2pPr marL="742950" indent="-285750" algn="l" defTabSz="457200" rtl="0" eaLnBrk="1" latinLnBrk="0" hangingPunct="1">
              <a:spcBef>
                <a:spcPct val="20000"/>
              </a:spcBef>
              <a:buClr>
                <a:srgbClr val="7CC04B"/>
              </a:buClr>
              <a:buFont typeface="Arial"/>
              <a:buChar char="•"/>
              <a:defRPr sz="1800" kern="1200">
                <a:solidFill>
                  <a:srgbClr val="404040"/>
                </a:solidFill>
                <a:latin typeface="+mn-lt"/>
                <a:ea typeface="+mn-ea"/>
                <a:cs typeface="+mn-cs"/>
              </a:defRPr>
            </a:lvl2pPr>
            <a:lvl3pPr marL="11430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3pPr>
            <a:lvl4pPr marL="16002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4pPr>
            <a:lvl5pPr marL="20574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lgn="ctr">
              <a:buNone/>
            </a:pPr>
            <a:r>
              <a:rPr lang="en-US" sz="1200" b="1" dirty="0"/>
              <a:t>EA </a:t>
            </a:r>
            <a:r>
              <a:rPr lang="en-US" sz="1200" b="1" dirty="0" smtClean="0"/>
              <a:t>Huddle (Beta)</a:t>
            </a:r>
            <a:endParaRPr lang="en-US" sz="1200" b="1" dirty="0"/>
          </a:p>
          <a:p>
            <a:pPr marL="228600" indent="-171450"/>
            <a:r>
              <a:rPr lang="en-US" sz="1200" dirty="0" smtClean="0"/>
              <a:t>Freemium* for small teams</a:t>
            </a:r>
          </a:p>
          <a:p>
            <a:pPr marL="228600" indent="-171450"/>
            <a:r>
              <a:rPr lang="en-US" sz="1200" dirty="0" err="1" smtClean="0"/>
              <a:t>Gamified</a:t>
            </a:r>
            <a:r>
              <a:rPr lang="en-US" sz="1200" dirty="0" smtClean="0"/>
              <a:t> UI</a:t>
            </a:r>
          </a:p>
          <a:p>
            <a:pPr marL="228600" indent="-171450"/>
            <a:r>
              <a:rPr lang="en-US" sz="1200" dirty="0" smtClean="0"/>
              <a:t>New reports</a:t>
            </a:r>
            <a:endParaRPr lang="en-US" sz="1200" dirty="0"/>
          </a:p>
          <a:p>
            <a:pPr marL="457200" lvl="1" indent="0">
              <a:buNone/>
            </a:pPr>
            <a:endParaRPr lang="en-US" sz="1200" dirty="0"/>
          </a:p>
        </p:txBody>
      </p:sp>
      <p:cxnSp>
        <p:nvCxnSpPr>
          <p:cNvPr id="38" name="Straight Arrow Connector 37"/>
          <p:cNvCxnSpPr>
            <a:stCxn id="45" idx="2"/>
          </p:cNvCxnSpPr>
          <p:nvPr/>
        </p:nvCxnSpPr>
        <p:spPr>
          <a:xfrm>
            <a:off x="121920" y="2762250"/>
            <a:ext cx="8884920" cy="0"/>
          </a:xfrm>
          <a:prstGeom prst="straightConnector1">
            <a:avLst/>
          </a:prstGeom>
          <a:ln w="92075">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Flowchart: Connector 39"/>
          <p:cNvSpPr>
            <a:spLocks noChangeAspect="1"/>
          </p:cNvSpPr>
          <p:nvPr/>
        </p:nvSpPr>
        <p:spPr>
          <a:xfrm>
            <a:off x="7589520" y="2647950"/>
            <a:ext cx="228600" cy="228600"/>
          </a:xfrm>
          <a:prstGeom prst="flowChartConnector">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sp>
        <p:nvSpPr>
          <p:cNvPr id="43" name="Flowchart: Connector 42"/>
          <p:cNvSpPr>
            <a:spLocks noChangeAspect="1"/>
          </p:cNvSpPr>
          <p:nvPr/>
        </p:nvSpPr>
        <p:spPr>
          <a:xfrm>
            <a:off x="2255520" y="2647950"/>
            <a:ext cx="228600" cy="228600"/>
          </a:xfrm>
          <a:prstGeom prst="flowChartConnector">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sp>
        <p:nvSpPr>
          <p:cNvPr id="44" name="Flowchart: Connector 43"/>
          <p:cNvSpPr>
            <a:spLocks noChangeAspect="1"/>
          </p:cNvSpPr>
          <p:nvPr/>
        </p:nvSpPr>
        <p:spPr>
          <a:xfrm>
            <a:off x="1188720" y="2647950"/>
            <a:ext cx="228600" cy="228600"/>
          </a:xfrm>
          <a:prstGeom prst="flowChartConnector">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solidFill>
                <a:schemeClr val="accent2"/>
              </a:solidFill>
            </a:endParaRPr>
          </a:p>
        </p:txBody>
      </p:sp>
      <p:sp>
        <p:nvSpPr>
          <p:cNvPr id="45" name="Flowchart: Connector 44"/>
          <p:cNvSpPr>
            <a:spLocks noChangeAspect="1"/>
          </p:cNvSpPr>
          <p:nvPr/>
        </p:nvSpPr>
        <p:spPr>
          <a:xfrm>
            <a:off x="121920" y="2647950"/>
            <a:ext cx="228600" cy="228600"/>
          </a:xfrm>
          <a:prstGeom prst="flowChartConnector">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spc="-150" dirty="0" err="1" smtClean="0">
              <a:solidFill>
                <a:schemeClr val="accent1"/>
              </a:solidFill>
            </a:endParaRPr>
          </a:p>
        </p:txBody>
      </p:sp>
      <p:sp>
        <p:nvSpPr>
          <p:cNvPr id="46" name="Flowchart: Connector 45"/>
          <p:cNvSpPr>
            <a:spLocks noChangeAspect="1"/>
          </p:cNvSpPr>
          <p:nvPr/>
        </p:nvSpPr>
        <p:spPr>
          <a:xfrm>
            <a:off x="6522720" y="2647950"/>
            <a:ext cx="228600" cy="228600"/>
          </a:xfrm>
          <a:prstGeom prst="flowChartConnector">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sp>
        <p:nvSpPr>
          <p:cNvPr id="47" name="Flowchart: Connector 46"/>
          <p:cNvSpPr>
            <a:spLocks noChangeAspect="1"/>
          </p:cNvSpPr>
          <p:nvPr/>
        </p:nvSpPr>
        <p:spPr>
          <a:xfrm>
            <a:off x="5455920" y="2647950"/>
            <a:ext cx="228600" cy="228600"/>
          </a:xfrm>
          <a:prstGeom prst="flowChartConnector">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sp>
        <p:nvSpPr>
          <p:cNvPr id="48" name="Flowchart: Connector 47"/>
          <p:cNvSpPr>
            <a:spLocks noChangeAspect="1"/>
          </p:cNvSpPr>
          <p:nvPr/>
        </p:nvSpPr>
        <p:spPr>
          <a:xfrm>
            <a:off x="4389120" y="2647950"/>
            <a:ext cx="228600" cy="228600"/>
          </a:xfrm>
          <a:prstGeom prst="flowChartConnector">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sp>
        <p:nvSpPr>
          <p:cNvPr id="49" name="Flowchart: Connector 48"/>
          <p:cNvSpPr>
            <a:spLocks noChangeAspect="1"/>
          </p:cNvSpPr>
          <p:nvPr/>
        </p:nvSpPr>
        <p:spPr>
          <a:xfrm>
            <a:off x="3322320" y="2647950"/>
            <a:ext cx="228600" cy="228600"/>
          </a:xfrm>
          <a:prstGeom prst="flowChartConnector">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sp>
        <p:nvSpPr>
          <p:cNvPr id="59" name="TextBox 58"/>
          <p:cNvSpPr txBox="1"/>
          <p:nvPr/>
        </p:nvSpPr>
        <p:spPr>
          <a:xfrm>
            <a:off x="106680" y="2664600"/>
            <a:ext cx="350520" cy="288150"/>
          </a:xfrm>
          <a:prstGeom prst="rect">
            <a:avLst/>
          </a:prstGeom>
          <a:noFill/>
        </p:spPr>
        <p:txBody>
          <a:bodyPr wrap="square" lIns="0" tIns="0" rIns="0" bIns="0" rtlCol="0">
            <a:noAutofit/>
          </a:bodyPr>
          <a:lstStyle/>
          <a:p>
            <a:pPr lvl="0"/>
            <a:r>
              <a:rPr lang="en-US" sz="1200" b="1" dirty="0" smtClean="0"/>
              <a:t>2002</a:t>
            </a:r>
            <a:endParaRPr lang="en-US" sz="1200" b="1" dirty="0"/>
          </a:p>
        </p:txBody>
      </p:sp>
      <p:sp>
        <p:nvSpPr>
          <p:cNvPr id="60" name="TextBox 59"/>
          <p:cNvSpPr txBox="1"/>
          <p:nvPr/>
        </p:nvSpPr>
        <p:spPr>
          <a:xfrm>
            <a:off x="1143000" y="2664600"/>
            <a:ext cx="381000" cy="288150"/>
          </a:xfrm>
          <a:prstGeom prst="rect">
            <a:avLst/>
          </a:prstGeom>
          <a:noFill/>
        </p:spPr>
        <p:txBody>
          <a:bodyPr wrap="square" lIns="0" tIns="0" rIns="0" bIns="0" rtlCol="0">
            <a:noAutofit/>
          </a:bodyPr>
          <a:lstStyle/>
          <a:p>
            <a:pPr lvl="0"/>
            <a:r>
              <a:rPr lang="en-US" sz="1200" b="1" dirty="0" smtClean="0"/>
              <a:t>2003</a:t>
            </a:r>
            <a:endParaRPr lang="en-US" sz="1200" b="1" dirty="0"/>
          </a:p>
        </p:txBody>
      </p:sp>
      <p:sp>
        <p:nvSpPr>
          <p:cNvPr id="61" name="TextBox 60"/>
          <p:cNvSpPr txBox="1"/>
          <p:nvPr/>
        </p:nvSpPr>
        <p:spPr>
          <a:xfrm>
            <a:off x="2209800" y="2664600"/>
            <a:ext cx="381000" cy="288150"/>
          </a:xfrm>
          <a:prstGeom prst="rect">
            <a:avLst/>
          </a:prstGeom>
          <a:noFill/>
        </p:spPr>
        <p:txBody>
          <a:bodyPr wrap="square" lIns="0" tIns="0" rIns="0" bIns="0" rtlCol="0">
            <a:noAutofit/>
          </a:bodyPr>
          <a:lstStyle/>
          <a:p>
            <a:pPr lvl="0"/>
            <a:r>
              <a:rPr lang="en-US" sz="1200" b="1" dirty="0" smtClean="0"/>
              <a:t>2005</a:t>
            </a:r>
            <a:endParaRPr lang="en-US" sz="1200" b="1" dirty="0"/>
          </a:p>
        </p:txBody>
      </p:sp>
      <p:sp>
        <p:nvSpPr>
          <p:cNvPr id="62" name="TextBox 61"/>
          <p:cNvSpPr txBox="1"/>
          <p:nvPr/>
        </p:nvSpPr>
        <p:spPr>
          <a:xfrm>
            <a:off x="3276600" y="2664600"/>
            <a:ext cx="381000" cy="288150"/>
          </a:xfrm>
          <a:prstGeom prst="rect">
            <a:avLst/>
          </a:prstGeom>
          <a:noFill/>
        </p:spPr>
        <p:txBody>
          <a:bodyPr wrap="square" lIns="0" tIns="0" rIns="0" bIns="0" rtlCol="0">
            <a:noAutofit/>
          </a:bodyPr>
          <a:lstStyle/>
          <a:p>
            <a:pPr lvl="0"/>
            <a:r>
              <a:rPr lang="en-US" sz="1200" b="1" dirty="0" smtClean="0"/>
              <a:t>2007</a:t>
            </a:r>
            <a:endParaRPr lang="en-US" sz="1200" b="1" dirty="0"/>
          </a:p>
        </p:txBody>
      </p:sp>
      <p:sp>
        <p:nvSpPr>
          <p:cNvPr id="63" name="TextBox 62"/>
          <p:cNvSpPr txBox="1"/>
          <p:nvPr/>
        </p:nvSpPr>
        <p:spPr>
          <a:xfrm>
            <a:off x="4343400" y="2664600"/>
            <a:ext cx="381000" cy="288150"/>
          </a:xfrm>
          <a:prstGeom prst="rect">
            <a:avLst/>
          </a:prstGeom>
          <a:noFill/>
        </p:spPr>
        <p:txBody>
          <a:bodyPr wrap="square" lIns="0" tIns="0" rIns="0" bIns="0" rtlCol="0">
            <a:noAutofit/>
          </a:bodyPr>
          <a:lstStyle/>
          <a:p>
            <a:pPr lvl="0"/>
            <a:r>
              <a:rPr lang="en-US" sz="1200" b="1" dirty="0" smtClean="0"/>
              <a:t>2010</a:t>
            </a:r>
            <a:endParaRPr lang="en-US" sz="1200" b="1" dirty="0"/>
          </a:p>
        </p:txBody>
      </p:sp>
      <p:sp>
        <p:nvSpPr>
          <p:cNvPr id="64" name="TextBox 63"/>
          <p:cNvSpPr txBox="1"/>
          <p:nvPr/>
        </p:nvSpPr>
        <p:spPr>
          <a:xfrm>
            <a:off x="5410200" y="2664600"/>
            <a:ext cx="381000" cy="288150"/>
          </a:xfrm>
          <a:prstGeom prst="rect">
            <a:avLst/>
          </a:prstGeom>
          <a:noFill/>
        </p:spPr>
        <p:txBody>
          <a:bodyPr wrap="square" lIns="0" tIns="0" rIns="0" bIns="0" rtlCol="0">
            <a:noAutofit/>
          </a:bodyPr>
          <a:lstStyle/>
          <a:p>
            <a:pPr lvl="0"/>
            <a:r>
              <a:rPr lang="en-US" sz="1200" b="1" dirty="0" smtClean="0"/>
              <a:t>2011</a:t>
            </a:r>
            <a:endParaRPr lang="en-US" sz="1200" b="1" dirty="0"/>
          </a:p>
        </p:txBody>
      </p:sp>
      <p:sp>
        <p:nvSpPr>
          <p:cNvPr id="65" name="TextBox 64"/>
          <p:cNvSpPr txBox="1"/>
          <p:nvPr/>
        </p:nvSpPr>
        <p:spPr>
          <a:xfrm>
            <a:off x="6477000" y="2664600"/>
            <a:ext cx="381000" cy="288150"/>
          </a:xfrm>
          <a:prstGeom prst="rect">
            <a:avLst/>
          </a:prstGeom>
          <a:noFill/>
        </p:spPr>
        <p:txBody>
          <a:bodyPr wrap="square" lIns="0" tIns="0" rIns="0" bIns="0" rtlCol="0">
            <a:noAutofit/>
          </a:bodyPr>
          <a:lstStyle/>
          <a:p>
            <a:pPr lvl="0"/>
            <a:r>
              <a:rPr lang="en-US" sz="1200" b="1" dirty="0" smtClean="0"/>
              <a:t>2013</a:t>
            </a:r>
            <a:endParaRPr lang="en-US" sz="1200" b="1" dirty="0"/>
          </a:p>
        </p:txBody>
      </p:sp>
      <p:sp>
        <p:nvSpPr>
          <p:cNvPr id="66" name="TextBox 65"/>
          <p:cNvSpPr txBox="1"/>
          <p:nvPr/>
        </p:nvSpPr>
        <p:spPr>
          <a:xfrm>
            <a:off x="7543800" y="2664600"/>
            <a:ext cx="381000" cy="288150"/>
          </a:xfrm>
          <a:prstGeom prst="rect">
            <a:avLst/>
          </a:prstGeom>
          <a:noFill/>
        </p:spPr>
        <p:txBody>
          <a:bodyPr wrap="square" lIns="0" tIns="0" rIns="0" bIns="0" rtlCol="0">
            <a:noAutofit/>
          </a:bodyPr>
          <a:lstStyle/>
          <a:p>
            <a:pPr lvl="0"/>
            <a:r>
              <a:rPr lang="en-US" sz="1200" b="1" dirty="0" smtClean="0"/>
              <a:t>2014</a:t>
            </a:r>
            <a:endParaRPr lang="en-US" sz="1200" b="1" dirty="0"/>
          </a:p>
        </p:txBody>
      </p:sp>
    </p:spTree>
    <p:extLst>
      <p:ext uri="{BB962C8B-B14F-4D97-AF65-F5344CB8AC3E}">
        <p14:creationId xmlns:p14="http://schemas.microsoft.com/office/powerpoint/2010/main" val="35625947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What’s New </a:t>
            </a:r>
            <a:endParaRPr lang="en-US" dirty="0"/>
          </a:p>
        </p:txBody>
      </p:sp>
      <p:sp>
        <p:nvSpPr>
          <p:cNvPr id="2" name="Text Placeholder 1"/>
          <p:cNvSpPr>
            <a:spLocks noGrp="1"/>
          </p:cNvSpPr>
          <p:nvPr>
            <p:ph type="body" sz="quarter" idx="13"/>
          </p:nvPr>
        </p:nvSpPr>
        <p:spPr>
          <a:xfrm>
            <a:off x="304800" y="1047750"/>
            <a:ext cx="8305800" cy="3293269"/>
          </a:xfrm>
        </p:spPr>
        <p:txBody>
          <a:bodyPr numCol="2"/>
          <a:lstStyle/>
          <a:p>
            <a:pPr marL="342900" indent="-342900">
              <a:buFont typeface="Arial"/>
              <a:buChar char="•"/>
            </a:pPr>
            <a:r>
              <a:rPr lang="en-US" b="1" dirty="0" smtClean="0"/>
              <a:t>Performance</a:t>
            </a:r>
            <a:endParaRPr lang="en-US" b="1" dirty="0" smtClean="0"/>
          </a:p>
          <a:p>
            <a:pPr marL="627063" lvl="1" indent="-342900">
              <a:buFont typeface="Arial"/>
              <a:buChar char="•"/>
            </a:pPr>
            <a:r>
              <a:rPr lang="en-US" dirty="0" smtClean="0"/>
              <a:t>Schedule optimization</a:t>
            </a:r>
          </a:p>
          <a:p>
            <a:pPr marL="627063" lvl="1" indent="-342900">
              <a:buFont typeface="Arial"/>
              <a:buChar char="•"/>
            </a:pPr>
            <a:r>
              <a:rPr lang="en-US" dirty="0" smtClean="0"/>
              <a:t>Dependency optimization</a:t>
            </a:r>
          </a:p>
          <a:p>
            <a:pPr marL="627063" lvl="1" indent="-342900">
              <a:buFont typeface="Arial"/>
              <a:buChar char="•"/>
            </a:pPr>
            <a:r>
              <a:rPr lang="en-US" dirty="0" smtClean="0"/>
              <a:t>Parse avoidance</a:t>
            </a:r>
          </a:p>
          <a:p>
            <a:pPr marL="627063" lvl="1" indent="-342900">
              <a:buFont typeface="Arial"/>
              <a:buChar char="•"/>
            </a:pPr>
            <a:r>
              <a:rPr lang="en-US" dirty="0" smtClean="0"/>
              <a:t>Javadoc </a:t>
            </a:r>
            <a:r>
              <a:rPr lang="en-US" dirty="0" smtClean="0"/>
              <a:t>caching</a:t>
            </a:r>
          </a:p>
          <a:p>
            <a:pPr marL="627063" lvl="1" indent="-342900">
              <a:buFont typeface="Arial"/>
              <a:buChar char="•"/>
            </a:pPr>
            <a:r>
              <a:rPr lang="en-US" dirty="0" smtClean="0"/>
              <a:t>Linux </a:t>
            </a:r>
            <a:r>
              <a:rPr lang="en-US" dirty="0" err="1" smtClean="0"/>
              <a:t>readdir</a:t>
            </a:r>
            <a:r>
              <a:rPr lang="en-US" dirty="0" smtClean="0"/>
              <a:t> </a:t>
            </a:r>
            <a:r>
              <a:rPr lang="en-US" dirty="0" err="1" smtClean="0"/>
              <a:t>d_type</a:t>
            </a:r>
            <a:r>
              <a:rPr lang="en-US" dirty="0"/>
              <a:t> </a:t>
            </a:r>
            <a:r>
              <a:rPr lang="en-US" dirty="0" smtClean="0"/>
              <a:t>support</a:t>
            </a:r>
            <a:endParaRPr lang="en-US" dirty="0" smtClean="0">
              <a:sym typeface="Wingdings" panose="05000000000000000000" pitchFamily="2" charset="2"/>
            </a:endParaRPr>
          </a:p>
          <a:p>
            <a:pPr marL="627063" lvl="1" indent="-342900">
              <a:buFont typeface="Arial"/>
              <a:buChar char="•"/>
            </a:pPr>
            <a:r>
              <a:rPr lang="en-US" dirty="0" smtClean="0"/>
              <a:t>EFS </a:t>
            </a:r>
            <a:r>
              <a:rPr lang="en-US" dirty="0"/>
              <a:t>improvements for multi-threaded </a:t>
            </a:r>
            <a:endParaRPr lang="en-US" dirty="0" smtClean="0"/>
          </a:p>
          <a:p>
            <a:pPr marL="342900" indent="-342900">
              <a:buFont typeface="Arial"/>
              <a:buChar char="•"/>
            </a:pPr>
            <a:r>
              <a:rPr lang="en-US" b="1" dirty="0"/>
              <a:t>Hybrid deployment model</a:t>
            </a:r>
          </a:p>
          <a:p>
            <a:pPr marL="342900" indent="-342900">
              <a:buFont typeface="Arial"/>
              <a:buChar char="•"/>
            </a:pPr>
            <a:r>
              <a:rPr lang="en-US" b="1" dirty="0" smtClean="0"/>
              <a:t>Visual </a:t>
            </a:r>
            <a:r>
              <a:rPr lang="en-US" b="1" dirty="0" smtClean="0"/>
              <a:t>Studio Plugin </a:t>
            </a:r>
            <a:r>
              <a:rPr lang="en-US" b="1" dirty="0" smtClean="0"/>
              <a:t>4.x</a:t>
            </a:r>
            <a:endParaRPr lang="en-US" b="1" dirty="0" smtClean="0"/>
          </a:p>
          <a:p>
            <a:pPr marL="627063" lvl="1" indent="-342900">
              <a:buFont typeface="Arial"/>
              <a:buChar char="•"/>
            </a:pPr>
            <a:r>
              <a:rPr lang="en-US" dirty="0" err="1" smtClean="0"/>
              <a:t>Toolchain</a:t>
            </a:r>
            <a:r>
              <a:rPr lang="en-US" dirty="0" smtClean="0"/>
              <a:t> virtualization</a:t>
            </a:r>
          </a:p>
          <a:p>
            <a:pPr marL="627063" lvl="1" indent="-342900">
              <a:buFont typeface="Arial"/>
              <a:buChar char="•"/>
            </a:pPr>
            <a:r>
              <a:rPr lang="en-US" dirty="0" smtClean="0"/>
              <a:t>IDE integration modernization</a:t>
            </a:r>
          </a:p>
          <a:p>
            <a:pPr marL="627063" lvl="1" indent="-342900">
              <a:buFont typeface="Arial"/>
              <a:buChar char="•"/>
            </a:pPr>
            <a:r>
              <a:rPr lang="en-US" dirty="0" smtClean="0"/>
              <a:t>Simpler </a:t>
            </a:r>
            <a:r>
              <a:rPr lang="en-US" dirty="0" smtClean="0"/>
              <a:t>configuration</a:t>
            </a:r>
          </a:p>
          <a:p>
            <a:pPr marL="627063" lvl="1" indent="-342900">
              <a:buFont typeface="Arial"/>
              <a:buChar char="•"/>
            </a:pPr>
            <a:endParaRPr lang="en-US" dirty="0" smtClean="0"/>
          </a:p>
          <a:p>
            <a:pPr marL="627063" lvl="1" indent="-342900">
              <a:buFont typeface="Arial"/>
              <a:buChar char="•"/>
            </a:pPr>
            <a:endParaRPr lang="en-US" dirty="0"/>
          </a:p>
        </p:txBody>
      </p:sp>
    </p:spTree>
    <p:extLst>
      <p:ext uri="{BB962C8B-B14F-4D97-AF65-F5344CB8AC3E}">
        <p14:creationId xmlns:p14="http://schemas.microsoft.com/office/powerpoint/2010/main" val="11122052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2188" name="Rectangle 12"/>
          <p:cNvSpPr>
            <a:spLocks noGrp="1" noChangeArrowheads="1"/>
          </p:cNvSpPr>
          <p:nvPr>
            <p:ph type="title"/>
          </p:nvPr>
        </p:nvSpPr>
        <p:spPr>
          <a:xfrm>
            <a:off x="304800" y="260509"/>
            <a:ext cx="8134350" cy="415498"/>
          </a:xfrm>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spAutoFit/>
          </a:bodyPr>
          <a:lstStyle/>
          <a:p>
            <a:pPr eaLnBrk="0" hangingPunct="0">
              <a:lnSpc>
                <a:spcPct val="85000"/>
              </a:lnSpc>
            </a:pPr>
            <a:r>
              <a:rPr lang="en-US" dirty="0" smtClean="0"/>
              <a:t>ElectricAccelerator Roadmap</a:t>
            </a:r>
            <a:endParaRPr lang="en-US" dirty="0">
              <a:solidFill>
                <a:schemeClr val="tx1"/>
              </a:solidFill>
            </a:endParaRPr>
          </a:p>
        </p:txBody>
      </p:sp>
      <p:cxnSp>
        <p:nvCxnSpPr>
          <p:cNvPr id="41" name="Straight Connector 40"/>
          <p:cNvCxnSpPr>
            <a:stCxn id="76" idx="2"/>
          </p:cNvCxnSpPr>
          <p:nvPr/>
        </p:nvCxnSpPr>
        <p:spPr>
          <a:xfrm>
            <a:off x="8090707" y="3651388"/>
            <a:ext cx="7608" cy="690614"/>
          </a:xfrm>
          <a:prstGeom prst="line">
            <a:avLst/>
          </a:prstGeom>
        </p:spPr>
        <p:style>
          <a:lnRef idx="2">
            <a:schemeClr val="accent4"/>
          </a:lnRef>
          <a:fillRef idx="0">
            <a:schemeClr val="accent4"/>
          </a:fillRef>
          <a:effectRef idx="1">
            <a:schemeClr val="accent4"/>
          </a:effectRef>
          <a:fontRef idx="minor">
            <a:schemeClr val="tx1"/>
          </a:fontRef>
        </p:style>
      </p:cxnSp>
      <p:cxnSp>
        <p:nvCxnSpPr>
          <p:cNvPr id="58" name="Straight Connector 57"/>
          <p:cNvCxnSpPr/>
          <p:nvPr/>
        </p:nvCxnSpPr>
        <p:spPr>
          <a:xfrm>
            <a:off x="5793802" y="2261564"/>
            <a:ext cx="0" cy="1923867"/>
          </a:xfrm>
          <a:prstGeom prst="line">
            <a:avLst/>
          </a:prstGeom>
        </p:spPr>
        <p:style>
          <a:lnRef idx="2">
            <a:schemeClr val="accent4"/>
          </a:lnRef>
          <a:fillRef idx="0">
            <a:schemeClr val="accent4"/>
          </a:fillRef>
          <a:effectRef idx="1">
            <a:schemeClr val="accent4"/>
          </a:effectRef>
          <a:fontRef idx="minor">
            <a:schemeClr val="tx1"/>
          </a:fontRef>
        </p:style>
      </p:cxnSp>
      <p:grpSp>
        <p:nvGrpSpPr>
          <p:cNvPr id="5" name="Group 4"/>
          <p:cNvGrpSpPr/>
          <p:nvPr/>
        </p:nvGrpSpPr>
        <p:grpSpPr>
          <a:xfrm>
            <a:off x="3458574" y="912359"/>
            <a:ext cx="3551826" cy="1521975"/>
            <a:chOff x="3458574" y="912359"/>
            <a:chExt cx="3551826" cy="1350462"/>
          </a:xfrm>
        </p:grpSpPr>
        <p:sp>
          <p:nvSpPr>
            <p:cNvPr id="46" name="AutoShape 89"/>
            <p:cNvSpPr>
              <a:spLocks noChangeArrowheads="1"/>
            </p:cNvSpPr>
            <p:nvPr/>
          </p:nvSpPr>
          <p:spPr bwMode="auto">
            <a:xfrm>
              <a:off x="3462528" y="1200150"/>
              <a:ext cx="3547872" cy="1062671"/>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38" name="AutoShape 90"/>
            <p:cNvSpPr>
              <a:spLocks noChangeArrowheads="1"/>
            </p:cNvSpPr>
            <p:nvPr/>
          </p:nvSpPr>
          <p:spPr bwMode="auto">
            <a:xfrm>
              <a:off x="3458574" y="912359"/>
              <a:ext cx="3547872" cy="287791"/>
            </a:xfrm>
            <a:prstGeom prst="roundRect">
              <a:avLst>
                <a:gd name="adj" fmla="val 16667"/>
              </a:avLst>
            </a:prstGeom>
            <a:solidFill>
              <a:schemeClr val="accent1"/>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EA 8.0</a:t>
              </a:r>
              <a:endParaRPr lang="en-US" sz="1600" b="1" dirty="0">
                <a:solidFill>
                  <a:prstClr val="white"/>
                </a:solidFill>
                <a:latin typeface="Arial"/>
              </a:endParaRPr>
            </a:p>
          </p:txBody>
        </p:sp>
      </p:grpSp>
      <p:cxnSp>
        <p:nvCxnSpPr>
          <p:cNvPr id="49" name="Straight Connector 48"/>
          <p:cNvCxnSpPr/>
          <p:nvPr/>
        </p:nvCxnSpPr>
        <p:spPr>
          <a:xfrm>
            <a:off x="3352800" y="3773296"/>
            <a:ext cx="0" cy="627254"/>
          </a:xfrm>
          <a:prstGeom prst="line">
            <a:avLst/>
          </a:prstGeom>
        </p:spPr>
        <p:style>
          <a:lnRef idx="2">
            <a:schemeClr val="accent4"/>
          </a:lnRef>
          <a:fillRef idx="0">
            <a:schemeClr val="accent4"/>
          </a:fillRef>
          <a:effectRef idx="1">
            <a:schemeClr val="accent4"/>
          </a:effectRef>
          <a:fontRef idx="minor">
            <a:schemeClr val="tx1"/>
          </a:fontRef>
        </p:style>
      </p:cxnSp>
      <p:cxnSp>
        <p:nvCxnSpPr>
          <p:cNvPr id="70" name="Straight Connector 69"/>
          <p:cNvCxnSpPr/>
          <p:nvPr/>
        </p:nvCxnSpPr>
        <p:spPr>
          <a:xfrm>
            <a:off x="7108533" y="1094803"/>
            <a:ext cx="0" cy="3943350"/>
          </a:xfrm>
          <a:prstGeom prst="line">
            <a:avLst/>
          </a:prstGeom>
          <a:ln>
            <a:solidFill>
              <a:schemeClr val="accent2">
                <a:lumMod val="20000"/>
                <a:lumOff val="80000"/>
                <a:alpha val="37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180088" y="1094803"/>
            <a:ext cx="0" cy="3943350"/>
          </a:xfrm>
          <a:prstGeom prst="line">
            <a:avLst/>
          </a:prstGeom>
          <a:ln>
            <a:solidFill>
              <a:schemeClr val="accent2">
                <a:lumMod val="20000"/>
                <a:lumOff val="80000"/>
                <a:alpha val="37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242439" y="2172276"/>
            <a:ext cx="0" cy="2013155"/>
          </a:xfrm>
          <a:prstGeom prst="line">
            <a:avLst/>
          </a:prstGeom>
        </p:spPr>
        <p:style>
          <a:lnRef idx="2">
            <a:schemeClr val="accent4"/>
          </a:lnRef>
          <a:fillRef idx="0">
            <a:schemeClr val="accent4"/>
          </a:fillRef>
          <a:effectRef idx="1">
            <a:schemeClr val="accent4"/>
          </a:effectRef>
          <a:fontRef idx="minor">
            <a:schemeClr val="tx1"/>
          </a:fontRef>
        </p:style>
      </p:cxnSp>
      <p:grpSp>
        <p:nvGrpSpPr>
          <p:cNvPr id="10" name="Group 46"/>
          <p:cNvGrpSpPr/>
          <p:nvPr/>
        </p:nvGrpSpPr>
        <p:grpSpPr>
          <a:xfrm>
            <a:off x="44786" y="2814435"/>
            <a:ext cx="1880562" cy="900315"/>
            <a:chOff x="588255" y="1714944"/>
            <a:chExt cx="2324956" cy="930323"/>
          </a:xfrm>
        </p:grpSpPr>
        <p:sp>
          <p:nvSpPr>
            <p:cNvPr id="87" name="AutoShape 89"/>
            <p:cNvSpPr>
              <a:spLocks noChangeArrowheads="1"/>
            </p:cNvSpPr>
            <p:nvPr/>
          </p:nvSpPr>
          <p:spPr bwMode="auto">
            <a:xfrm>
              <a:off x="588255" y="1954850"/>
              <a:ext cx="2324956" cy="690417"/>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88" name="AutoShape 90"/>
            <p:cNvSpPr>
              <a:spLocks noChangeArrowheads="1"/>
            </p:cNvSpPr>
            <p:nvPr/>
          </p:nvSpPr>
          <p:spPr bwMode="auto">
            <a:xfrm>
              <a:off x="594605" y="1714944"/>
              <a:ext cx="2318606" cy="265675"/>
            </a:xfrm>
            <a:prstGeom prst="roundRect">
              <a:avLst>
                <a:gd name="adj" fmla="val 16667"/>
              </a:avLst>
            </a:prstGeom>
            <a:solidFill>
              <a:srgbClr val="FE9901"/>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Maintenance</a:t>
              </a:r>
              <a:endParaRPr lang="en-US" sz="1600" b="1" dirty="0">
                <a:solidFill>
                  <a:prstClr val="white"/>
                </a:solidFill>
                <a:latin typeface="Arial"/>
              </a:endParaRPr>
            </a:p>
          </p:txBody>
        </p:sp>
        <p:sp>
          <p:nvSpPr>
            <p:cNvPr id="89" name="Rectangle 118"/>
            <p:cNvSpPr>
              <a:spLocks noChangeArrowheads="1"/>
            </p:cNvSpPr>
            <p:nvPr/>
          </p:nvSpPr>
          <p:spPr bwMode="auto">
            <a:xfrm>
              <a:off x="615246" y="1981813"/>
              <a:ext cx="2273657" cy="544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400" dirty="0" smtClean="0">
                  <a:solidFill>
                    <a:srgbClr val="404040"/>
                  </a:solidFill>
                  <a:latin typeface="Arial" charset="0"/>
                </a:rPr>
                <a:t>7.2.1</a:t>
              </a:r>
            </a:p>
            <a:p>
              <a:pPr marL="628650" lvl="1" indent="-171450">
                <a:lnSpc>
                  <a:spcPct val="90000"/>
                </a:lnSpc>
                <a:spcBef>
                  <a:spcPct val="20000"/>
                </a:spcBef>
                <a:buFont typeface="Arial"/>
                <a:buChar char="•"/>
              </a:pPr>
              <a:r>
                <a:rPr lang="en-US" sz="1400" dirty="0" err="1" smtClean="0">
                  <a:solidFill>
                    <a:srgbClr val="404040"/>
                  </a:solidFill>
                  <a:latin typeface="Arial" charset="0"/>
                </a:rPr>
                <a:t>Heartbleed</a:t>
              </a:r>
              <a:endParaRPr lang="en-US" sz="1400" dirty="0" smtClean="0">
                <a:solidFill>
                  <a:srgbClr val="404040"/>
                </a:solidFill>
                <a:latin typeface="Arial" charset="0"/>
              </a:endParaRPr>
            </a:p>
          </p:txBody>
        </p:sp>
      </p:grpSp>
      <p:cxnSp>
        <p:nvCxnSpPr>
          <p:cNvPr id="90" name="Straight Connector 89"/>
          <p:cNvCxnSpPr>
            <a:stCxn id="87" idx="2"/>
          </p:cNvCxnSpPr>
          <p:nvPr/>
        </p:nvCxnSpPr>
        <p:spPr>
          <a:xfrm>
            <a:off x="985067" y="3714750"/>
            <a:ext cx="0" cy="477814"/>
          </a:xfrm>
          <a:prstGeom prst="line">
            <a:avLst/>
          </a:prstGeom>
        </p:spPr>
        <p:style>
          <a:lnRef idx="2">
            <a:schemeClr val="accent4"/>
          </a:lnRef>
          <a:fillRef idx="0">
            <a:schemeClr val="accent4"/>
          </a:fillRef>
          <a:effectRef idx="1">
            <a:schemeClr val="accent4"/>
          </a:effectRef>
          <a:fontRef idx="minor">
            <a:schemeClr val="tx1"/>
          </a:fontRef>
        </p:style>
      </p:cxnSp>
      <p:grpSp>
        <p:nvGrpSpPr>
          <p:cNvPr id="66" name="Group 46"/>
          <p:cNvGrpSpPr/>
          <p:nvPr/>
        </p:nvGrpSpPr>
        <p:grpSpPr>
          <a:xfrm>
            <a:off x="7237763" y="912359"/>
            <a:ext cx="1705888" cy="2739029"/>
            <a:chOff x="749375" y="1416694"/>
            <a:chExt cx="2500989" cy="3553526"/>
          </a:xfrm>
        </p:grpSpPr>
        <p:sp>
          <p:nvSpPr>
            <p:cNvPr id="76" name="AutoShape 89"/>
            <p:cNvSpPr>
              <a:spLocks noChangeArrowheads="1"/>
            </p:cNvSpPr>
            <p:nvPr/>
          </p:nvSpPr>
          <p:spPr bwMode="auto">
            <a:xfrm>
              <a:off x="749375" y="1656601"/>
              <a:ext cx="2500989" cy="3313619"/>
            </a:xfrm>
            <a:prstGeom prst="roundRect">
              <a:avLst>
                <a:gd name="adj" fmla="val 6282"/>
              </a:avLst>
            </a:prstGeom>
            <a:solidFill>
              <a:schemeClr val="accent6">
                <a:lumMod val="40000"/>
                <a:lumOff val="60000"/>
              </a:schemeClr>
            </a:soli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77" name="AutoShape 90"/>
            <p:cNvSpPr>
              <a:spLocks noChangeArrowheads="1"/>
            </p:cNvSpPr>
            <p:nvPr/>
          </p:nvSpPr>
          <p:spPr bwMode="auto">
            <a:xfrm>
              <a:off x="771685" y="1416694"/>
              <a:ext cx="2478679" cy="355894"/>
            </a:xfrm>
            <a:prstGeom prst="roundRect">
              <a:avLst>
                <a:gd name="adj" fmla="val 16667"/>
              </a:avLst>
            </a:prstGeom>
            <a:solidFill>
              <a:srgbClr val="01A1E7"/>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Backlog</a:t>
              </a:r>
              <a:endParaRPr lang="en-US" sz="1600" b="1" dirty="0">
                <a:solidFill>
                  <a:prstClr val="white"/>
                </a:solidFill>
                <a:latin typeface="Arial"/>
              </a:endParaRPr>
            </a:p>
          </p:txBody>
        </p:sp>
        <p:sp>
          <p:nvSpPr>
            <p:cNvPr id="79" name="Rectangle 118"/>
            <p:cNvSpPr>
              <a:spLocks noChangeArrowheads="1"/>
            </p:cNvSpPr>
            <p:nvPr/>
          </p:nvSpPr>
          <p:spPr bwMode="auto">
            <a:xfrm>
              <a:off x="749375" y="1817706"/>
              <a:ext cx="2500989" cy="2355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400" dirty="0">
                  <a:solidFill>
                    <a:srgbClr val="404040"/>
                  </a:solidFill>
                  <a:latin typeface="Arial" charset="0"/>
                </a:rPr>
                <a:t>Android L</a:t>
              </a:r>
            </a:p>
            <a:p>
              <a:pPr marL="171450" indent="-171450">
                <a:lnSpc>
                  <a:spcPct val="90000"/>
                </a:lnSpc>
                <a:spcBef>
                  <a:spcPct val="20000"/>
                </a:spcBef>
                <a:buFont typeface="Arial"/>
                <a:buChar char="•"/>
              </a:pPr>
              <a:r>
                <a:rPr lang="en-US" sz="1400" dirty="0" smtClean="0">
                  <a:solidFill>
                    <a:srgbClr val="404040"/>
                  </a:solidFill>
                  <a:latin typeface="Arial" charset="0"/>
                </a:rPr>
                <a:t>Embedded </a:t>
              </a:r>
              <a:r>
                <a:rPr lang="en-US" sz="1400" dirty="0" smtClean="0">
                  <a:solidFill>
                    <a:srgbClr val="404040"/>
                  </a:solidFill>
                  <a:latin typeface="Arial" charset="0"/>
                </a:rPr>
                <a:t>Linux</a:t>
              </a:r>
              <a:r>
                <a:rPr lang="en-US" sz="1400" dirty="0" smtClean="0">
                  <a:solidFill>
                    <a:srgbClr val="404040"/>
                  </a:solidFill>
                  <a:latin typeface="Arial" charset="0"/>
                </a:rPr>
                <a:t>*</a:t>
              </a:r>
              <a:endParaRPr lang="en-US" sz="1400" dirty="0" smtClean="0">
                <a:solidFill>
                  <a:srgbClr val="404040"/>
                </a:solidFill>
                <a:latin typeface="Arial" charset="0"/>
              </a:endParaRPr>
            </a:p>
            <a:p>
              <a:pPr marL="171450" indent="-171450">
                <a:lnSpc>
                  <a:spcPct val="90000"/>
                </a:lnSpc>
                <a:spcBef>
                  <a:spcPct val="20000"/>
                </a:spcBef>
                <a:buFont typeface="Arial"/>
                <a:buChar char="•"/>
              </a:pPr>
              <a:r>
                <a:rPr lang="en-US" sz="1400" dirty="0" smtClean="0">
                  <a:solidFill>
                    <a:srgbClr val="404040"/>
                  </a:solidFill>
                  <a:latin typeface="Arial" charset="0"/>
                </a:rPr>
                <a:t>Junit test acceleration</a:t>
              </a:r>
              <a:r>
                <a:rPr lang="en-US" sz="1400" dirty="0" smtClean="0">
                  <a:solidFill>
                    <a:srgbClr val="404040"/>
                  </a:solidFill>
                  <a:latin typeface="Arial" charset="0"/>
                </a:rPr>
                <a:t>*</a:t>
              </a:r>
              <a:endParaRPr lang="en-US" sz="1400" dirty="0" smtClean="0">
                <a:solidFill>
                  <a:srgbClr val="404040"/>
                </a:solidFill>
                <a:latin typeface="Arial" charset="0"/>
              </a:endParaRPr>
            </a:p>
            <a:p>
              <a:pPr marL="171450" indent="-171450">
                <a:lnSpc>
                  <a:spcPct val="90000"/>
                </a:lnSpc>
                <a:spcBef>
                  <a:spcPct val="20000"/>
                </a:spcBef>
                <a:buFont typeface="Arial"/>
                <a:buChar char="•"/>
              </a:pPr>
              <a:r>
                <a:rPr lang="en-US" sz="1400" dirty="0" smtClean="0">
                  <a:solidFill>
                    <a:srgbClr val="404040"/>
                  </a:solidFill>
                  <a:latin typeface="Arial" charset="0"/>
                </a:rPr>
                <a:t>64-bit </a:t>
              </a:r>
              <a:r>
                <a:rPr lang="en-US" sz="1400" dirty="0" smtClean="0">
                  <a:solidFill>
                    <a:srgbClr val="404040"/>
                  </a:solidFill>
                  <a:latin typeface="Arial" charset="0"/>
                </a:rPr>
                <a:t>Cygwin</a:t>
              </a:r>
            </a:p>
            <a:p>
              <a:pPr marL="171450" indent="-171450">
                <a:lnSpc>
                  <a:spcPct val="90000"/>
                </a:lnSpc>
                <a:spcBef>
                  <a:spcPct val="20000"/>
                </a:spcBef>
                <a:buFont typeface="Arial"/>
                <a:buChar char="•"/>
              </a:pPr>
              <a:r>
                <a:rPr lang="en-US" sz="1400" dirty="0" smtClean="0">
                  <a:solidFill>
                    <a:srgbClr val="404040"/>
                  </a:solidFill>
                  <a:latin typeface="Arial" charset="0"/>
                </a:rPr>
                <a:t>Virtualization assessment</a:t>
              </a:r>
            </a:p>
          </p:txBody>
        </p:sp>
      </p:grpSp>
      <p:sp>
        <p:nvSpPr>
          <p:cNvPr id="48" name="Rectangle 118"/>
          <p:cNvSpPr>
            <a:spLocks noChangeArrowheads="1"/>
          </p:cNvSpPr>
          <p:nvPr/>
        </p:nvSpPr>
        <p:spPr bwMode="auto">
          <a:xfrm>
            <a:off x="3462528" y="1200150"/>
            <a:ext cx="3547872" cy="1234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285750" indent="-285750">
              <a:lnSpc>
                <a:spcPct val="90000"/>
              </a:lnSpc>
              <a:spcBef>
                <a:spcPct val="20000"/>
              </a:spcBef>
              <a:buFont typeface="Arial" panose="020B0604020202020204" pitchFamily="34" charset="0"/>
              <a:buChar char="•"/>
            </a:pPr>
            <a:r>
              <a:rPr lang="en-US" sz="1400" dirty="0" smtClean="0">
                <a:solidFill>
                  <a:srgbClr val="404040"/>
                </a:solidFill>
                <a:latin typeface="Arial" charset="0"/>
              </a:rPr>
              <a:t>Performance </a:t>
            </a:r>
            <a:r>
              <a:rPr lang="en-US" sz="1400" dirty="0" smtClean="0">
                <a:solidFill>
                  <a:srgbClr val="404040"/>
                </a:solidFill>
                <a:latin typeface="Arial" charset="0"/>
              </a:rPr>
              <a:t>optimization</a:t>
            </a:r>
          </a:p>
          <a:p>
            <a:pPr marL="606704" lvl="1" indent="-285750">
              <a:lnSpc>
                <a:spcPct val="90000"/>
              </a:lnSpc>
              <a:spcBef>
                <a:spcPct val="20000"/>
              </a:spcBef>
              <a:buFont typeface="Arial" panose="020B0604020202020204" pitchFamily="34" charset="0"/>
              <a:buChar char="•"/>
            </a:pPr>
            <a:r>
              <a:rPr lang="en-US" sz="1400" dirty="0" smtClean="0">
                <a:solidFill>
                  <a:srgbClr val="404040"/>
                </a:solidFill>
                <a:latin typeface="Arial" charset="0"/>
              </a:rPr>
              <a:t>Caching </a:t>
            </a:r>
            <a:r>
              <a:rPr lang="en-US" sz="1400" dirty="0" smtClean="0">
                <a:solidFill>
                  <a:srgbClr val="404040"/>
                </a:solidFill>
                <a:latin typeface="Arial" charset="0"/>
              </a:rPr>
              <a:t>(Linux/Solaris, GCC</a:t>
            </a:r>
            <a:r>
              <a:rPr lang="en-US" sz="1400" dirty="0" smtClean="0">
                <a:solidFill>
                  <a:srgbClr val="404040"/>
                </a:solidFill>
                <a:latin typeface="Arial" charset="0"/>
              </a:rPr>
              <a:t>)</a:t>
            </a:r>
          </a:p>
          <a:p>
            <a:pPr marL="285750" indent="-285750">
              <a:lnSpc>
                <a:spcPct val="90000"/>
              </a:lnSpc>
              <a:spcBef>
                <a:spcPct val="20000"/>
              </a:spcBef>
              <a:buFont typeface="Arial" panose="020B0604020202020204" pitchFamily="34" charset="0"/>
              <a:buChar char="•"/>
            </a:pPr>
            <a:r>
              <a:rPr lang="en-US" sz="1400" dirty="0" smtClean="0">
                <a:solidFill>
                  <a:srgbClr val="404040"/>
                </a:solidFill>
                <a:latin typeface="Arial" charset="0"/>
              </a:rPr>
              <a:t>New platform</a:t>
            </a:r>
          </a:p>
          <a:p>
            <a:pPr marL="606704" lvl="1" indent="-285750">
              <a:lnSpc>
                <a:spcPct val="90000"/>
              </a:lnSpc>
              <a:spcBef>
                <a:spcPct val="20000"/>
              </a:spcBef>
              <a:buFont typeface="Arial" panose="020B0604020202020204" pitchFamily="34" charset="0"/>
              <a:buChar char="•"/>
            </a:pPr>
            <a:r>
              <a:rPr lang="en-US" sz="1400" dirty="0" smtClean="0">
                <a:solidFill>
                  <a:srgbClr val="404040"/>
                </a:solidFill>
                <a:latin typeface="Arial" charset="0"/>
              </a:rPr>
              <a:t>RHEL 7</a:t>
            </a:r>
          </a:p>
          <a:p>
            <a:pPr marL="606704" lvl="1" indent="-285750">
              <a:lnSpc>
                <a:spcPct val="90000"/>
              </a:lnSpc>
              <a:spcBef>
                <a:spcPct val="20000"/>
              </a:spcBef>
              <a:buFont typeface="Arial" panose="020B0604020202020204" pitchFamily="34" charset="0"/>
              <a:buChar char="•"/>
            </a:pPr>
            <a:r>
              <a:rPr lang="en-US" sz="1400" dirty="0" smtClean="0">
                <a:solidFill>
                  <a:srgbClr val="404040"/>
                </a:solidFill>
                <a:latin typeface="Arial" charset="0"/>
              </a:rPr>
              <a:t>Windows </a:t>
            </a:r>
            <a:r>
              <a:rPr lang="en-US" sz="1400" dirty="0" smtClean="0">
                <a:solidFill>
                  <a:srgbClr val="404040"/>
                </a:solidFill>
                <a:latin typeface="Arial" charset="0"/>
              </a:rPr>
              <a:t>2012</a:t>
            </a:r>
          </a:p>
        </p:txBody>
      </p:sp>
      <p:grpSp>
        <p:nvGrpSpPr>
          <p:cNvPr id="50" name="Group 46"/>
          <p:cNvGrpSpPr/>
          <p:nvPr/>
        </p:nvGrpSpPr>
        <p:grpSpPr>
          <a:xfrm>
            <a:off x="2209800" y="3333750"/>
            <a:ext cx="1707813" cy="771762"/>
            <a:chOff x="588255" y="1714944"/>
            <a:chExt cx="2324956" cy="930323"/>
          </a:xfrm>
        </p:grpSpPr>
        <p:sp>
          <p:nvSpPr>
            <p:cNvPr id="51" name="AutoShape 89"/>
            <p:cNvSpPr>
              <a:spLocks noChangeArrowheads="1"/>
            </p:cNvSpPr>
            <p:nvPr/>
          </p:nvSpPr>
          <p:spPr bwMode="auto">
            <a:xfrm>
              <a:off x="588255" y="1954850"/>
              <a:ext cx="2324956" cy="690417"/>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52" name="AutoShape 90"/>
            <p:cNvSpPr>
              <a:spLocks noChangeArrowheads="1"/>
            </p:cNvSpPr>
            <p:nvPr/>
          </p:nvSpPr>
          <p:spPr bwMode="auto">
            <a:xfrm>
              <a:off x="594605" y="1714944"/>
              <a:ext cx="2318606" cy="265675"/>
            </a:xfrm>
            <a:prstGeom prst="roundRect">
              <a:avLst>
                <a:gd name="adj" fmla="val 16667"/>
              </a:avLst>
            </a:prstGeom>
            <a:solidFill>
              <a:schemeClr val="accent2"/>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Maintenance</a:t>
              </a:r>
              <a:endParaRPr lang="en-US" sz="1600" b="1" dirty="0">
                <a:solidFill>
                  <a:prstClr val="white"/>
                </a:solidFill>
                <a:latin typeface="Arial"/>
              </a:endParaRPr>
            </a:p>
          </p:txBody>
        </p:sp>
        <p:sp>
          <p:nvSpPr>
            <p:cNvPr id="53" name="Rectangle 118"/>
            <p:cNvSpPr>
              <a:spLocks noChangeArrowheads="1"/>
            </p:cNvSpPr>
            <p:nvPr/>
          </p:nvSpPr>
          <p:spPr bwMode="auto">
            <a:xfrm>
              <a:off x="615245" y="1981813"/>
              <a:ext cx="2273657" cy="540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400" dirty="0" smtClean="0">
                  <a:solidFill>
                    <a:srgbClr val="404040"/>
                  </a:solidFill>
                  <a:latin typeface="Arial" charset="0"/>
                </a:rPr>
                <a:t>7.2.2</a:t>
              </a:r>
            </a:p>
            <a:p>
              <a:pPr marL="492404" lvl="1" indent="-171450">
                <a:lnSpc>
                  <a:spcPct val="90000"/>
                </a:lnSpc>
                <a:spcBef>
                  <a:spcPct val="20000"/>
                </a:spcBef>
                <a:buFont typeface="Arial"/>
                <a:buChar char="•"/>
              </a:pPr>
              <a:r>
                <a:rPr lang="en-US" sz="1400" dirty="0" smtClean="0">
                  <a:solidFill>
                    <a:srgbClr val="404040"/>
                  </a:solidFill>
                  <a:latin typeface="Arial" charset="0"/>
                </a:rPr>
                <a:t>LOFS fixes</a:t>
              </a:r>
            </a:p>
          </p:txBody>
        </p:sp>
      </p:grpSp>
      <p:sp>
        <p:nvSpPr>
          <p:cNvPr id="4" name="TextBox 3"/>
          <p:cNvSpPr txBox="1"/>
          <p:nvPr/>
        </p:nvSpPr>
        <p:spPr>
          <a:xfrm>
            <a:off x="2209409" y="4705350"/>
            <a:ext cx="3200791" cy="259626"/>
          </a:xfrm>
          <a:prstGeom prst="rect">
            <a:avLst/>
          </a:prstGeom>
          <a:noFill/>
        </p:spPr>
        <p:txBody>
          <a:bodyPr wrap="none" lIns="0" tIns="0" rIns="0" bIns="0" rtlCol="0">
            <a:noAutofit/>
          </a:bodyPr>
          <a:lstStyle/>
          <a:p>
            <a:pPr>
              <a:spcBef>
                <a:spcPts val="200"/>
              </a:spcBef>
              <a:spcAft>
                <a:spcPts val="200"/>
              </a:spcAft>
              <a:buClr>
                <a:schemeClr val="accent1"/>
              </a:buClr>
              <a:buSzPct val="70000"/>
            </a:pPr>
            <a:r>
              <a:rPr lang="en-US" sz="1200" dirty="0" smtClean="0">
                <a:solidFill>
                  <a:srgbClr val="5F5F5F"/>
                </a:solidFill>
              </a:rPr>
              <a:t>* </a:t>
            </a:r>
            <a:r>
              <a:rPr lang="en-US" sz="1200" dirty="0">
                <a:solidFill>
                  <a:srgbClr val="5F5F5F"/>
                </a:solidFill>
              </a:rPr>
              <a:t>Pending viability</a:t>
            </a:r>
          </a:p>
        </p:txBody>
      </p:sp>
      <p:graphicFrame>
        <p:nvGraphicFramePr>
          <p:cNvPr id="35" name="Content Placeholder 44"/>
          <p:cNvGraphicFramePr>
            <a:graphicFrameLocks/>
          </p:cNvGraphicFramePr>
          <p:nvPr>
            <p:extLst>
              <p:ext uri="{D42A27DB-BD31-4B8C-83A1-F6EECF244321}">
                <p14:modId xmlns:p14="http://schemas.microsoft.com/office/powerpoint/2010/main" val="234146356"/>
              </p:ext>
            </p:extLst>
          </p:nvPr>
        </p:nvGraphicFramePr>
        <p:xfrm>
          <a:off x="152400" y="4185431"/>
          <a:ext cx="8839200" cy="374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46"/>
          <p:cNvGrpSpPr/>
          <p:nvPr/>
        </p:nvGrpSpPr>
        <p:grpSpPr>
          <a:xfrm>
            <a:off x="49922" y="912359"/>
            <a:ext cx="1880562" cy="1353133"/>
            <a:chOff x="588255" y="1416694"/>
            <a:chExt cx="2324956" cy="1249149"/>
          </a:xfrm>
        </p:grpSpPr>
        <p:sp>
          <p:nvSpPr>
            <p:cNvPr id="59" name="AutoShape 89"/>
            <p:cNvSpPr>
              <a:spLocks noChangeArrowheads="1"/>
            </p:cNvSpPr>
            <p:nvPr/>
          </p:nvSpPr>
          <p:spPr bwMode="auto">
            <a:xfrm>
              <a:off x="588255" y="1656602"/>
              <a:ext cx="2324956" cy="1009241"/>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65" name="AutoShape 90"/>
            <p:cNvSpPr>
              <a:spLocks noChangeArrowheads="1"/>
            </p:cNvSpPr>
            <p:nvPr/>
          </p:nvSpPr>
          <p:spPr bwMode="auto">
            <a:xfrm>
              <a:off x="594605" y="1416694"/>
              <a:ext cx="2318606" cy="265675"/>
            </a:xfrm>
            <a:prstGeom prst="roundRect">
              <a:avLst>
                <a:gd name="adj" fmla="val 16667"/>
              </a:avLst>
            </a:prstGeom>
            <a:solidFill>
              <a:schemeClr val="accent1"/>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EA 7.2</a:t>
              </a:r>
              <a:endParaRPr lang="en-US" sz="1600" b="1" dirty="0">
                <a:solidFill>
                  <a:prstClr val="white"/>
                </a:solidFill>
                <a:latin typeface="Arial"/>
              </a:endParaRPr>
            </a:p>
          </p:txBody>
        </p:sp>
        <p:sp>
          <p:nvSpPr>
            <p:cNvPr id="74" name="Rectangle 118"/>
            <p:cNvSpPr>
              <a:spLocks noChangeArrowheads="1"/>
            </p:cNvSpPr>
            <p:nvPr/>
          </p:nvSpPr>
          <p:spPr bwMode="auto">
            <a:xfrm>
              <a:off x="615246" y="1683566"/>
              <a:ext cx="2297965" cy="85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400" dirty="0" err="1" smtClean="0">
                  <a:solidFill>
                    <a:srgbClr val="404040"/>
                  </a:solidFill>
                  <a:latin typeface="Arial" charset="0"/>
                </a:rPr>
                <a:t>Emake</a:t>
              </a:r>
              <a:r>
                <a:rPr lang="en-US" sz="1400" dirty="0" smtClean="0">
                  <a:solidFill>
                    <a:srgbClr val="404040"/>
                  </a:solidFill>
                  <a:latin typeface="Arial" charset="0"/>
                </a:rPr>
                <a:t> usability</a:t>
              </a:r>
            </a:p>
            <a:p>
              <a:pPr marL="171450" indent="-171450">
                <a:lnSpc>
                  <a:spcPct val="90000"/>
                </a:lnSpc>
                <a:spcBef>
                  <a:spcPct val="20000"/>
                </a:spcBef>
                <a:buFont typeface="Arial"/>
                <a:buChar char="•"/>
              </a:pPr>
              <a:r>
                <a:rPr lang="en-US" sz="1400" dirty="0" smtClean="0">
                  <a:solidFill>
                    <a:srgbClr val="404040"/>
                  </a:solidFill>
                  <a:latin typeface="Arial" charset="0"/>
                </a:rPr>
                <a:t>Hybrid configuration</a:t>
              </a:r>
            </a:p>
            <a:p>
              <a:pPr marL="171450" indent="-171450">
                <a:lnSpc>
                  <a:spcPct val="90000"/>
                </a:lnSpc>
                <a:spcBef>
                  <a:spcPct val="20000"/>
                </a:spcBef>
                <a:buFont typeface="Arial"/>
                <a:buChar char="•"/>
              </a:pPr>
              <a:endParaRPr lang="en-US" sz="1200" dirty="0" smtClean="0">
                <a:solidFill>
                  <a:srgbClr val="404040"/>
                </a:solidFill>
                <a:latin typeface="Arial" charset="0"/>
              </a:endParaRPr>
            </a:p>
          </p:txBody>
        </p:sp>
      </p:grpSp>
      <p:grpSp>
        <p:nvGrpSpPr>
          <p:cNvPr id="3" name="Group 2"/>
          <p:cNvGrpSpPr/>
          <p:nvPr/>
        </p:nvGrpSpPr>
        <p:grpSpPr>
          <a:xfrm>
            <a:off x="3505200" y="2571751"/>
            <a:ext cx="3528683" cy="760208"/>
            <a:chOff x="3634117" y="966930"/>
            <a:chExt cx="3528683" cy="849325"/>
          </a:xfrm>
          <a:solidFill>
            <a:schemeClr val="accent6">
              <a:lumMod val="40000"/>
              <a:lumOff val="60000"/>
            </a:schemeClr>
          </a:solidFill>
        </p:grpSpPr>
        <p:sp>
          <p:nvSpPr>
            <p:cNvPr id="34" name="AutoShape 89"/>
            <p:cNvSpPr>
              <a:spLocks noChangeArrowheads="1"/>
            </p:cNvSpPr>
            <p:nvPr/>
          </p:nvSpPr>
          <p:spPr bwMode="auto">
            <a:xfrm>
              <a:off x="3634117" y="966930"/>
              <a:ext cx="3528683" cy="815297"/>
            </a:xfrm>
            <a:prstGeom prst="roundRect">
              <a:avLst>
                <a:gd name="adj" fmla="val 6282"/>
              </a:avLst>
            </a:prstGeom>
            <a:grp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36" name="Rectangle 118"/>
            <p:cNvSpPr>
              <a:spLocks noChangeArrowheads="1"/>
            </p:cNvSpPr>
            <p:nvPr/>
          </p:nvSpPr>
          <p:spPr bwMode="auto">
            <a:xfrm>
              <a:off x="3675082" y="966930"/>
              <a:ext cx="3487718" cy="84932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400" dirty="0" smtClean="0">
                  <a:solidFill>
                    <a:srgbClr val="404040"/>
                  </a:solidFill>
                  <a:latin typeface="Arial" charset="0"/>
                </a:rPr>
                <a:t>Android L optimizations</a:t>
              </a:r>
            </a:p>
            <a:p>
              <a:pPr marL="171450" indent="-171450">
                <a:lnSpc>
                  <a:spcPct val="90000"/>
                </a:lnSpc>
                <a:spcBef>
                  <a:spcPct val="20000"/>
                </a:spcBef>
                <a:buFont typeface="Arial"/>
                <a:buChar char="•"/>
              </a:pPr>
              <a:r>
                <a:rPr lang="en-US" sz="1400" dirty="0" smtClean="0">
                  <a:solidFill>
                    <a:srgbClr val="404040"/>
                  </a:solidFill>
                  <a:latin typeface="Arial" charset="0"/>
                </a:rPr>
                <a:t>Junit </a:t>
              </a:r>
              <a:r>
                <a:rPr lang="en-US" sz="1400" dirty="0">
                  <a:solidFill>
                    <a:srgbClr val="404040"/>
                  </a:solidFill>
                  <a:latin typeface="Arial" charset="0"/>
                </a:rPr>
                <a:t>test acceleration </a:t>
              </a:r>
              <a:r>
                <a:rPr lang="en-US" sz="1400" dirty="0" smtClean="0">
                  <a:solidFill>
                    <a:srgbClr val="404040"/>
                  </a:solidFill>
                  <a:latin typeface="Arial" charset="0"/>
                </a:rPr>
                <a:t>feasibility </a:t>
              </a:r>
              <a:endParaRPr lang="en-US" sz="1400" dirty="0">
                <a:solidFill>
                  <a:srgbClr val="404040"/>
                </a:solidFill>
                <a:latin typeface="Arial" charset="0"/>
              </a:endParaRPr>
            </a:p>
            <a:p>
              <a:pPr marL="171450" indent="-171450">
                <a:lnSpc>
                  <a:spcPct val="90000"/>
                </a:lnSpc>
                <a:spcBef>
                  <a:spcPct val="20000"/>
                </a:spcBef>
                <a:buFont typeface="Arial"/>
                <a:buChar char="•"/>
              </a:pPr>
              <a:r>
                <a:rPr lang="en-US" sz="1400" dirty="0">
                  <a:solidFill>
                    <a:srgbClr val="404040"/>
                  </a:solidFill>
                  <a:latin typeface="Arial" charset="0"/>
                </a:rPr>
                <a:t>Embedded Linux (</a:t>
              </a:r>
              <a:r>
                <a:rPr lang="en-US" sz="1400" dirty="0" err="1">
                  <a:solidFill>
                    <a:srgbClr val="404040"/>
                  </a:solidFill>
                  <a:latin typeface="Arial" charset="0"/>
                </a:rPr>
                <a:t>Bitbake</a:t>
              </a:r>
              <a:r>
                <a:rPr lang="en-US" sz="1400" dirty="0">
                  <a:solidFill>
                    <a:srgbClr val="404040"/>
                  </a:solidFill>
                  <a:latin typeface="Arial" charset="0"/>
                </a:rPr>
                <a:t>) </a:t>
              </a:r>
              <a:r>
                <a:rPr lang="en-US" sz="1400" dirty="0" smtClean="0">
                  <a:solidFill>
                    <a:srgbClr val="404040"/>
                  </a:solidFill>
                  <a:latin typeface="Arial" charset="0"/>
                </a:rPr>
                <a:t>feasibility  </a:t>
              </a:r>
              <a:endParaRPr lang="en-US" sz="1200" dirty="0" smtClean="0">
                <a:solidFill>
                  <a:srgbClr val="404040"/>
                </a:solidFill>
                <a:latin typeface="Arial" charset="0"/>
              </a:endParaRPr>
            </a:p>
          </p:txBody>
        </p:sp>
      </p:grpSp>
    </p:spTree>
    <p:extLst>
      <p:ext uri="{BB962C8B-B14F-4D97-AF65-F5344CB8AC3E}">
        <p14:creationId xmlns:p14="http://schemas.microsoft.com/office/powerpoint/2010/main" val="20209509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CustomShape 1"/>
          <p:cNvSpPr/>
          <p:nvPr/>
        </p:nvSpPr>
        <p:spPr>
          <a:xfrm>
            <a:off x="304920" y="260640"/>
            <a:ext cx="8133480" cy="459000"/>
          </a:xfrm>
          <a:prstGeom prst="rect">
            <a:avLst/>
          </a:prstGeom>
          <a:noFill/>
          <a:ln>
            <a:noFill/>
          </a:ln>
        </p:spPr>
        <p:txBody>
          <a:bodyPr lIns="90000" tIns="45000" rIns="90000" bIns="45000"/>
          <a:lstStyle/>
          <a:p>
            <a:pPr>
              <a:lnSpc>
                <a:spcPct val="100000"/>
              </a:lnSpc>
            </a:pPr>
            <a:r>
              <a:rPr lang="en-US" sz="2400" b="1" dirty="0" smtClean="0">
                <a:solidFill>
                  <a:srgbClr val="01A1E7"/>
                </a:solidFill>
                <a:latin typeface="+mj-lt"/>
              </a:rPr>
              <a:t>Object Reuse</a:t>
            </a:r>
            <a:r>
              <a:rPr lang="en-US" sz="2400" b="1" dirty="0">
                <a:solidFill>
                  <a:srgbClr val="01A1E7"/>
                </a:solidFill>
                <a:latin typeface="+mj-lt"/>
              </a:rPr>
              <a:t>	</a:t>
            </a:r>
            <a:endParaRPr dirty="0">
              <a:latin typeface="+mj-lt"/>
            </a:endParaRPr>
          </a:p>
        </p:txBody>
      </p:sp>
      <p:sp>
        <p:nvSpPr>
          <p:cNvPr id="86" name="CustomShape 2"/>
          <p:cNvSpPr/>
          <p:nvPr/>
        </p:nvSpPr>
        <p:spPr>
          <a:xfrm>
            <a:off x="304920" y="1047600"/>
            <a:ext cx="8136720" cy="3657750"/>
          </a:xfrm>
          <a:prstGeom prst="rect">
            <a:avLst/>
          </a:prstGeom>
          <a:noFill/>
          <a:ln>
            <a:noFill/>
          </a:ln>
        </p:spPr>
        <p:txBody>
          <a:bodyPr lIns="90000" tIns="45000" rIns="90000" bIns="45000"/>
          <a:lstStyle/>
          <a:p>
            <a:pPr defTabSz="617220">
              <a:spcBef>
                <a:spcPts val="135"/>
              </a:spcBef>
              <a:spcAft>
                <a:spcPts val="135"/>
              </a:spcAft>
            </a:pPr>
            <a:r>
              <a:rPr lang="en-US" sz="2200" dirty="0" smtClean="0">
                <a:solidFill>
                  <a:srgbClr val="5F5F5F"/>
                </a:solidFill>
              </a:rPr>
              <a:t>Faster </a:t>
            </a:r>
            <a:r>
              <a:rPr lang="en-US" sz="2200" b="1" dirty="0" smtClean="0">
                <a:solidFill>
                  <a:srgbClr val="5F5F5F"/>
                </a:solidFill>
              </a:rPr>
              <a:t>FULL</a:t>
            </a:r>
            <a:r>
              <a:rPr lang="en-US" sz="2200" dirty="0" smtClean="0">
                <a:solidFill>
                  <a:srgbClr val="5F5F5F"/>
                </a:solidFill>
              </a:rPr>
              <a:t> builds (like </a:t>
            </a:r>
            <a:r>
              <a:rPr lang="en-US" sz="2200" dirty="0" err="1" smtClean="0">
                <a:solidFill>
                  <a:srgbClr val="5F5F5F"/>
                </a:solidFill>
              </a:rPr>
              <a:t>ccache</a:t>
            </a:r>
            <a:r>
              <a:rPr lang="en-US" sz="2200" dirty="0" smtClean="0">
                <a:solidFill>
                  <a:srgbClr val="5F5F5F"/>
                </a:solidFill>
              </a:rPr>
              <a:t>) via cache and reuse of .o files</a:t>
            </a:r>
          </a:p>
          <a:p>
            <a:pPr defTabSz="617220">
              <a:spcBef>
                <a:spcPts val="135"/>
              </a:spcBef>
              <a:spcAft>
                <a:spcPts val="135"/>
              </a:spcAft>
            </a:pPr>
            <a:endParaRPr lang="en-US" sz="2200" dirty="0">
              <a:solidFill>
                <a:srgbClr val="5F5F5F"/>
              </a:solidFill>
            </a:endParaRPr>
          </a:p>
          <a:p>
            <a:pPr defTabSz="617220">
              <a:spcBef>
                <a:spcPts val="135"/>
              </a:spcBef>
              <a:spcAft>
                <a:spcPts val="135"/>
              </a:spcAft>
            </a:pPr>
            <a:r>
              <a:rPr lang="en-US" sz="2200" dirty="0" smtClean="0">
                <a:solidFill>
                  <a:srgbClr val="5F5F5F"/>
                </a:solidFill>
              </a:rPr>
              <a:t>Target: </a:t>
            </a:r>
          </a:p>
          <a:p>
            <a:pPr marL="663854" lvl="1" indent="-342900" defTabSz="617220">
              <a:spcBef>
                <a:spcPts val="135"/>
              </a:spcBef>
              <a:spcAft>
                <a:spcPts val="135"/>
              </a:spcAft>
              <a:buFont typeface="Arial" panose="020B0604020202020204" pitchFamily="34" charset="0"/>
              <a:buChar char="•"/>
            </a:pPr>
            <a:r>
              <a:rPr lang="en-US" sz="2200" dirty="0" smtClean="0">
                <a:solidFill>
                  <a:srgbClr val="5F5F5F"/>
                </a:solidFill>
              </a:rPr>
              <a:t>Output of </a:t>
            </a:r>
            <a:r>
              <a:rPr lang="en-US" sz="2200" dirty="0">
                <a:solidFill>
                  <a:srgbClr val="5F5F5F"/>
                </a:solidFill>
              </a:rPr>
              <a:t>GCC </a:t>
            </a:r>
            <a:r>
              <a:rPr lang="en-US" sz="2200" dirty="0" smtClean="0">
                <a:solidFill>
                  <a:srgbClr val="5F5F5F"/>
                </a:solidFill>
              </a:rPr>
              <a:t>compiler</a:t>
            </a:r>
          </a:p>
          <a:p>
            <a:pPr marL="663854" lvl="1" indent="-342900" defTabSz="617220">
              <a:spcBef>
                <a:spcPts val="135"/>
              </a:spcBef>
              <a:spcAft>
                <a:spcPts val="135"/>
              </a:spcAft>
              <a:buFont typeface="Arial" panose="020B0604020202020204" pitchFamily="34" charset="0"/>
              <a:buChar char="•"/>
            </a:pPr>
            <a:r>
              <a:rPr lang="en-US" sz="2200" dirty="0" smtClean="0">
                <a:solidFill>
                  <a:srgbClr val="5F5F5F"/>
                </a:solidFill>
              </a:rPr>
              <a:t>On Linux </a:t>
            </a:r>
            <a:r>
              <a:rPr lang="en-US" sz="2200" dirty="0">
                <a:solidFill>
                  <a:srgbClr val="5F5F5F"/>
                </a:solidFill>
              </a:rPr>
              <a:t>or </a:t>
            </a:r>
            <a:r>
              <a:rPr lang="en-US" sz="2200" dirty="0" smtClean="0">
                <a:solidFill>
                  <a:srgbClr val="5F5F5F"/>
                </a:solidFill>
              </a:rPr>
              <a:t>Solaris platforms only</a:t>
            </a:r>
            <a:endParaRPr lang="en-US" sz="2200" dirty="0">
              <a:solidFill>
                <a:srgbClr val="5F5F5F"/>
              </a:solidFill>
            </a:endParaRPr>
          </a:p>
          <a:p>
            <a:pPr marL="663854" lvl="1" indent="-342900" defTabSz="617220">
              <a:spcBef>
                <a:spcPts val="135"/>
              </a:spcBef>
              <a:spcAft>
                <a:spcPts val="135"/>
              </a:spcAft>
              <a:buFont typeface="Arial" panose="020B0604020202020204" pitchFamily="34" charset="0"/>
              <a:buChar char="•"/>
            </a:pPr>
            <a:r>
              <a:rPr lang="en-US" sz="2200" dirty="0" smtClean="0">
                <a:solidFill>
                  <a:srgbClr val="5F5F5F"/>
                </a:solidFill>
              </a:rPr>
              <a:t>CI or Release builds launched by SINGLE user from SINGLE machine</a:t>
            </a:r>
            <a:endParaRPr sz="2200" dirty="0">
              <a:solidFill>
                <a:srgbClr val="5F5F5F"/>
              </a:solidFill>
            </a:endParaRPr>
          </a:p>
        </p:txBody>
      </p:sp>
    </p:spTree>
    <p:extLst>
      <p:ext uri="{BB962C8B-B14F-4D97-AF65-F5344CB8AC3E}">
        <p14:creationId xmlns:p14="http://schemas.microsoft.com/office/powerpoint/2010/main" val="144836918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CustomShape 1"/>
          <p:cNvSpPr/>
          <p:nvPr/>
        </p:nvSpPr>
        <p:spPr>
          <a:xfrm>
            <a:off x="304920" y="260640"/>
            <a:ext cx="8133480" cy="459000"/>
          </a:xfrm>
          <a:prstGeom prst="rect">
            <a:avLst/>
          </a:prstGeom>
          <a:noFill/>
          <a:ln>
            <a:noFill/>
          </a:ln>
        </p:spPr>
        <p:txBody>
          <a:bodyPr lIns="90000" tIns="45000" rIns="90000" bIns="45000"/>
          <a:lstStyle/>
          <a:p>
            <a:pPr>
              <a:lnSpc>
                <a:spcPct val="100000"/>
              </a:lnSpc>
            </a:pPr>
            <a:r>
              <a:rPr lang="en-US" sz="2400" b="1" dirty="0" smtClean="0">
                <a:solidFill>
                  <a:srgbClr val="01A1E7"/>
                </a:solidFill>
                <a:latin typeface="+mj-lt"/>
              </a:rPr>
              <a:t>Object Reuse :  Better than </a:t>
            </a:r>
            <a:r>
              <a:rPr lang="en-US" sz="2400" b="1" dirty="0" err="1" smtClean="0">
                <a:solidFill>
                  <a:srgbClr val="01A1E7"/>
                </a:solidFill>
                <a:latin typeface="+mj-lt"/>
              </a:rPr>
              <a:t>ccache</a:t>
            </a:r>
            <a:r>
              <a:rPr lang="en-US" sz="2400" b="1" dirty="0">
                <a:solidFill>
                  <a:srgbClr val="01A1E7"/>
                </a:solidFill>
                <a:latin typeface="+mj-lt"/>
              </a:rPr>
              <a:t>	</a:t>
            </a:r>
            <a:endParaRPr dirty="0">
              <a:latin typeface="+mj-lt"/>
            </a:endParaRPr>
          </a:p>
        </p:txBody>
      </p:sp>
      <p:sp>
        <p:nvSpPr>
          <p:cNvPr id="86" name="CustomShape 2"/>
          <p:cNvSpPr/>
          <p:nvPr/>
        </p:nvSpPr>
        <p:spPr>
          <a:xfrm>
            <a:off x="304920" y="1047600"/>
            <a:ext cx="8136720" cy="3657750"/>
          </a:xfrm>
          <a:prstGeom prst="rect">
            <a:avLst/>
          </a:prstGeom>
          <a:noFill/>
          <a:ln>
            <a:noFill/>
          </a:ln>
        </p:spPr>
        <p:txBody>
          <a:bodyPr lIns="90000" tIns="45000" rIns="90000" bIns="45000"/>
          <a:lstStyle/>
          <a:p>
            <a:pPr defTabSz="617220">
              <a:spcBef>
                <a:spcPts val="135"/>
              </a:spcBef>
              <a:spcAft>
                <a:spcPts val="135"/>
              </a:spcAft>
            </a:pPr>
            <a:r>
              <a:rPr lang="en-US" sz="2200" dirty="0" smtClean="0">
                <a:solidFill>
                  <a:srgbClr val="5F5F5F"/>
                </a:solidFill>
              </a:rPr>
              <a:t>Our proprietary EFS helps us be</a:t>
            </a:r>
          </a:p>
          <a:p>
            <a:pPr defTabSz="617220">
              <a:spcBef>
                <a:spcPts val="135"/>
              </a:spcBef>
              <a:spcAft>
                <a:spcPts val="135"/>
              </a:spcAft>
            </a:pPr>
            <a:endParaRPr lang="en-US" sz="2200" dirty="0" smtClean="0">
              <a:solidFill>
                <a:srgbClr val="5F5F5F"/>
              </a:solidFill>
            </a:endParaRPr>
          </a:p>
          <a:p>
            <a:pPr marL="342900" indent="-342900" defTabSz="617220">
              <a:spcBef>
                <a:spcPts val="135"/>
              </a:spcBef>
              <a:spcAft>
                <a:spcPts val="135"/>
              </a:spcAft>
              <a:buFont typeface="Arial"/>
              <a:buChar char="•"/>
            </a:pPr>
            <a:r>
              <a:rPr lang="en-US" sz="2200" dirty="0" smtClean="0">
                <a:solidFill>
                  <a:srgbClr val="5F5F5F"/>
                </a:solidFill>
              </a:rPr>
              <a:t>Faster</a:t>
            </a:r>
            <a:endParaRPr sz="2200" dirty="0">
              <a:solidFill>
                <a:srgbClr val="5F5F5F"/>
              </a:solidFill>
            </a:endParaRPr>
          </a:p>
          <a:p>
            <a:pPr marL="342900" indent="-342900" defTabSz="617220">
              <a:spcBef>
                <a:spcPts val="135"/>
              </a:spcBef>
              <a:spcAft>
                <a:spcPts val="135"/>
              </a:spcAft>
              <a:buFont typeface="Arial"/>
              <a:buChar char="•"/>
            </a:pPr>
            <a:r>
              <a:rPr lang="en-US" sz="2200" dirty="0">
                <a:solidFill>
                  <a:srgbClr val="5F5F5F"/>
                </a:solidFill>
              </a:rPr>
              <a:t>More accurate (for example, detect insertion of a new header into the include path).</a:t>
            </a:r>
            <a:endParaRPr sz="2200" dirty="0">
              <a:solidFill>
                <a:srgbClr val="5F5F5F"/>
              </a:solidFill>
            </a:endParaRPr>
          </a:p>
        </p:txBody>
      </p:sp>
    </p:spTree>
    <p:extLst>
      <p:ext uri="{BB962C8B-B14F-4D97-AF65-F5344CB8AC3E}">
        <p14:creationId xmlns:p14="http://schemas.microsoft.com/office/powerpoint/2010/main" val="203942219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Object Reuse Benchmark:  Android KitKat</a:t>
            </a:r>
            <a:endParaRPr lang="en-US" dirty="0"/>
          </a:p>
        </p:txBody>
      </p:sp>
      <p:pic>
        <p:nvPicPr>
          <p:cNvPr id="5" name="Picture 4" descr="BeforeObjectReu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200" y="1294819"/>
            <a:ext cx="4357799" cy="3013280"/>
          </a:xfrm>
          <a:prstGeom prst="rect">
            <a:avLst/>
          </a:prstGeom>
        </p:spPr>
      </p:pic>
      <p:pic>
        <p:nvPicPr>
          <p:cNvPr id="7" name="Picture 6" descr="WithObjectReu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062" y="1294819"/>
            <a:ext cx="4362122" cy="3013280"/>
          </a:xfrm>
          <a:prstGeom prst="rect">
            <a:avLst/>
          </a:prstGeom>
        </p:spPr>
      </p:pic>
      <p:sp>
        <p:nvSpPr>
          <p:cNvPr id="8" name="TextBox 7"/>
          <p:cNvSpPr txBox="1"/>
          <p:nvPr/>
        </p:nvSpPr>
        <p:spPr>
          <a:xfrm>
            <a:off x="214201" y="914400"/>
            <a:ext cx="4357799" cy="369332"/>
          </a:xfrm>
          <a:prstGeom prst="rect">
            <a:avLst/>
          </a:prstGeom>
          <a:noFill/>
        </p:spPr>
        <p:txBody>
          <a:bodyPr wrap="square" rtlCol="0">
            <a:spAutoFit/>
          </a:bodyPr>
          <a:lstStyle/>
          <a:p>
            <a:pPr>
              <a:buSzPct val="25000"/>
            </a:pPr>
            <a:r>
              <a:rPr lang="en-US" sz="1800" dirty="0" smtClean="0">
                <a:solidFill>
                  <a:srgbClr val="5F5F5F"/>
                </a:solidFill>
                <a:latin typeface="+mj-lt"/>
                <a:cs typeface="Arial Hebrew"/>
              </a:rPr>
              <a:t>Without Object Reuse: </a:t>
            </a:r>
            <a:r>
              <a:rPr lang="en-US" sz="1800" dirty="0" smtClean="0">
                <a:solidFill>
                  <a:schemeClr val="accent1"/>
                </a:solidFill>
                <a:latin typeface="+mj-lt"/>
                <a:cs typeface="Arial Hebrew"/>
              </a:rPr>
              <a:t>15 min 20 sec *</a:t>
            </a:r>
            <a:endParaRPr lang="en-US" sz="1800" dirty="0">
              <a:solidFill>
                <a:schemeClr val="accent1"/>
              </a:solidFill>
              <a:latin typeface="+mj-lt"/>
              <a:cs typeface="Arial Hebrew"/>
            </a:endParaRPr>
          </a:p>
        </p:txBody>
      </p:sp>
      <p:sp>
        <p:nvSpPr>
          <p:cNvPr id="9" name="TextBox 8"/>
          <p:cNvSpPr txBox="1"/>
          <p:nvPr/>
        </p:nvSpPr>
        <p:spPr>
          <a:xfrm>
            <a:off x="4640062" y="914400"/>
            <a:ext cx="4357799" cy="369332"/>
          </a:xfrm>
          <a:prstGeom prst="rect">
            <a:avLst/>
          </a:prstGeom>
          <a:noFill/>
        </p:spPr>
        <p:txBody>
          <a:bodyPr wrap="square" rtlCol="0">
            <a:spAutoFit/>
          </a:bodyPr>
          <a:lstStyle/>
          <a:p>
            <a:pPr>
              <a:buSzPct val="25000"/>
            </a:pPr>
            <a:r>
              <a:rPr lang="en-US" sz="1800" dirty="0" smtClean="0">
                <a:solidFill>
                  <a:srgbClr val="5F5F5F"/>
                </a:solidFill>
                <a:cs typeface="Arial Hebrew"/>
              </a:rPr>
              <a:t>With Object Reuse: </a:t>
            </a:r>
            <a:r>
              <a:rPr lang="en-US" sz="1800" dirty="0" smtClean="0">
                <a:solidFill>
                  <a:schemeClr val="accent1"/>
                </a:solidFill>
                <a:cs typeface="Arial Hebrew"/>
              </a:rPr>
              <a:t>7 min 30 sec</a:t>
            </a:r>
            <a:endParaRPr lang="en-US" sz="1800" dirty="0">
              <a:solidFill>
                <a:schemeClr val="accent1"/>
              </a:solidFill>
              <a:latin typeface="Arial Hebrew"/>
              <a:cs typeface="Arial Hebrew"/>
            </a:endParaRPr>
          </a:p>
        </p:txBody>
      </p:sp>
      <p:sp>
        <p:nvSpPr>
          <p:cNvPr id="12" name="TextBox 11"/>
          <p:cNvSpPr txBox="1"/>
          <p:nvPr/>
        </p:nvSpPr>
        <p:spPr>
          <a:xfrm>
            <a:off x="228600" y="4624685"/>
            <a:ext cx="7467600" cy="461665"/>
          </a:xfrm>
          <a:prstGeom prst="rect">
            <a:avLst/>
          </a:prstGeom>
          <a:noFill/>
        </p:spPr>
        <p:txBody>
          <a:bodyPr wrap="square" rtlCol="0">
            <a:spAutoFit/>
          </a:bodyPr>
          <a:lstStyle/>
          <a:p>
            <a:pPr>
              <a:buSzPct val="25000"/>
            </a:pPr>
            <a:r>
              <a:rPr lang="en-US" sz="1200" dirty="0" smtClean="0">
                <a:solidFill>
                  <a:srgbClr val="5F5F5F"/>
                </a:solidFill>
                <a:cs typeface="Arial Hebrew"/>
              </a:rPr>
              <a:t>* </a:t>
            </a:r>
            <a:r>
              <a:rPr lang="en-US" sz="1200" dirty="0">
                <a:solidFill>
                  <a:srgbClr val="5F5F5F"/>
                </a:solidFill>
                <a:cs typeface="Arial Hebrew"/>
              </a:rPr>
              <a:t>using EA 7.2 features (parse avoidance, dependency optimization, schedule optimization, &amp; </a:t>
            </a:r>
            <a:r>
              <a:rPr lang="en-US" sz="1200" dirty="0" err="1">
                <a:solidFill>
                  <a:srgbClr val="5F5F5F"/>
                </a:solidFill>
                <a:cs typeface="Arial Hebrew"/>
              </a:rPr>
              <a:t>eDepend</a:t>
            </a:r>
            <a:r>
              <a:rPr lang="en-US" sz="1200" dirty="0">
                <a:solidFill>
                  <a:srgbClr val="5F5F5F"/>
                </a:solidFill>
                <a:cs typeface="Arial Hebrew"/>
              </a:rPr>
              <a:t>)</a:t>
            </a:r>
            <a:endParaRPr lang="en-US" sz="1200" dirty="0">
              <a:cs typeface="Arial Hebrew"/>
            </a:endParaRPr>
          </a:p>
          <a:p>
            <a:pPr>
              <a:buSzPct val="25000"/>
            </a:pPr>
            <a:endParaRPr lang="en-US" sz="1200" dirty="0">
              <a:latin typeface="Arial Hebrew"/>
              <a:cs typeface="Arial Hebrew"/>
            </a:endParaRPr>
          </a:p>
        </p:txBody>
      </p:sp>
    </p:spTree>
    <p:extLst>
      <p:ext uri="{BB962C8B-B14F-4D97-AF65-F5344CB8AC3E}">
        <p14:creationId xmlns:p14="http://schemas.microsoft.com/office/powerpoint/2010/main" val="18618936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Reuse Benchmark: EA Internal Build</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97599078"/>
              </p:ext>
            </p:extLst>
          </p:nvPr>
        </p:nvGraphicFramePr>
        <p:xfrm>
          <a:off x="428625" y="1101725"/>
          <a:ext cx="7905750" cy="3089274"/>
        </p:xfrm>
        <a:graphic>
          <a:graphicData uri="http://schemas.openxmlformats.org/drawingml/2006/table">
            <a:tbl>
              <a:tblPr firstRow="1" bandRow="1">
                <a:tableStyleId>{5C22544A-7EE6-4342-B048-85BDC9FD1C3A}</a:tableStyleId>
              </a:tblPr>
              <a:tblGrid>
                <a:gridCol w="1510030"/>
                <a:gridCol w="1478280"/>
                <a:gridCol w="2078990"/>
                <a:gridCol w="1695450"/>
                <a:gridCol w="1143000"/>
              </a:tblGrid>
              <a:tr h="906147">
                <a:tc>
                  <a:txBody>
                    <a:bodyPr/>
                    <a:lstStyle/>
                    <a:p>
                      <a:r>
                        <a:rPr lang="en-US" sz="2000" dirty="0" smtClean="0"/>
                        <a:t>OS</a:t>
                      </a:r>
                      <a:endParaRPr lang="en-US" sz="2000" dirty="0"/>
                    </a:p>
                  </a:txBody>
                  <a:tcPr/>
                </a:tc>
                <a:tc>
                  <a:txBody>
                    <a:bodyPr/>
                    <a:lstStyle/>
                    <a:p>
                      <a:r>
                        <a:rPr lang="en-US" sz="2000" dirty="0" smtClean="0"/>
                        <a:t>Baseline (sec)</a:t>
                      </a:r>
                      <a:endParaRPr lang="en-US" sz="2000" dirty="0"/>
                    </a:p>
                  </a:txBody>
                  <a:tcPr/>
                </a:tc>
                <a:tc>
                  <a:txBody>
                    <a:bodyPr/>
                    <a:lstStyle/>
                    <a:p>
                      <a:r>
                        <a:rPr lang="en-US" sz="2000" dirty="0" smtClean="0"/>
                        <a:t>With Object</a:t>
                      </a:r>
                      <a:r>
                        <a:rPr lang="en-US" sz="2000" baseline="0" dirty="0" smtClean="0"/>
                        <a:t> Reuse (sec)</a:t>
                      </a:r>
                      <a:endParaRPr lang="en-US" sz="2000" dirty="0"/>
                    </a:p>
                  </a:txBody>
                  <a:tcPr/>
                </a:tc>
                <a:tc>
                  <a:txBody>
                    <a:bodyPr/>
                    <a:lstStyle/>
                    <a:p>
                      <a:r>
                        <a:rPr lang="en-US" sz="2000" dirty="0" smtClean="0"/>
                        <a:t>  Speedup</a:t>
                      </a:r>
                      <a:endParaRPr lang="en-US" sz="2000" dirty="0"/>
                    </a:p>
                  </a:txBody>
                  <a:tcPr/>
                </a:tc>
                <a:tc>
                  <a:txBody>
                    <a:bodyPr/>
                    <a:lstStyle/>
                    <a:p>
                      <a:r>
                        <a:rPr lang="en-US" sz="2000" dirty="0" smtClean="0"/>
                        <a:t>Cache</a:t>
                      </a:r>
                      <a:r>
                        <a:rPr lang="en-US" sz="2000" baseline="0" dirty="0" smtClean="0"/>
                        <a:t> hit</a:t>
                      </a:r>
                      <a:endParaRPr lang="en-US" sz="2000" dirty="0"/>
                    </a:p>
                  </a:txBody>
                  <a:tcPr/>
                </a:tc>
              </a:tr>
              <a:tr h="727709">
                <a:tc>
                  <a:txBody>
                    <a:bodyPr/>
                    <a:lstStyle/>
                    <a:p>
                      <a:r>
                        <a:rPr lang="en-US" sz="2000" dirty="0" smtClean="0"/>
                        <a:t>Linux</a:t>
                      </a:r>
                      <a:endParaRPr lang="en-US" sz="2000" dirty="0"/>
                    </a:p>
                  </a:txBody>
                  <a:tcPr/>
                </a:tc>
                <a:tc>
                  <a:txBody>
                    <a:bodyPr/>
                    <a:lstStyle/>
                    <a:p>
                      <a:r>
                        <a:rPr lang="en-US" sz="2000" dirty="0" smtClean="0"/>
                        <a:t>210</a:t>
                      </a:r>
                      <a:endParaRPr lang="en-US" sz="2000" dirty="0"/>
                    </a:p>
                  </a:txBody>
                  <a:tcPr/>
                </a:tc>
                <a:tc>
                  <a:txBody>
                    <a:bodyPr/>
                    <a:lstStyle/>
                    <a:p>
                      <a:r>
                        <a:rPr lang="en-US" sz="2000" dirty="0" smtClean="0"/>
                        <a:t>91</a:t>
                      </a:r>
                      <a:endParaRPr lang="en-US" sz="2000" dirty="0"/>
                    </a:p>
                  </a:txBody>
                  <a:tcPr/>
                </a:tc>
                <a:tc>
                  <a:txBody>
                    <a:bodyPr/>
                    <a:lstStyle/>
                    <a:p>
                      <a:r>
                        <a:rPr lang="en-US" sz="2000" dirty="0" smtClean="0"/>
                        <a:t>2.3x</a:t>
                      </a:r>
                      <a:endParaRPr lang="en-US" sz="2000" dirty="0"/>
                    </a:p>
                  </a:txBody>
                  <a:tcPr/>
                </a:tc>
                <a:tc>
                  <a:txBody>
                    <a:bodyPr/>
                    <a:lstStyle/>
                    <a:p>
                      <a:r>
                        <a:rPr lang="en-US" sz="2000" dirty="0" smtClean="0"/>
                        <a:t>97%</a:t>
                      </a:r>
                      <a:endParaRPr lang="en-US" sz="2000" dirty="0"/>
                    </a:p>
                  </a:txBody>
                  <a:tcPr/>
                </a:tc>
              </a:tr>
              <a:tr h="727709">
                <a:tc>
                  <a:txBody>
                    <a:bodyPr/>
                    <a:lstStyle/>
                    <a:p>
                      <a:r>
                        <a:rPr lang="en-US" sz="2000" dirty="0" smtClean="0"/>
                        <a:t>Solaris</a:t>
                      </a:r>
                      <a:endParaRPr lang="en-US" sz="2000" dirty="0"/>
                    </a:p>
                  </a:txBody>
                  <a:tcPr/>
                </a:tc>
                <a:tc>
                  <a:txBody>
                    <a:bodyPr/>
                    <a:lstStyle/>
                    <a:p>
                      <a:r>
                        <a:rPr lang="en-US" sz="2000" dirty="0" smtClean="0"/>
                        <a:t>1189</a:t>
                      </a:r>
                      <a:endParaRPr lang="en-US" sz="2000" dirty="0"/>
                    </a:p>
                  </a:txBody>
                  <a:tcPr/>
                </a:tc>
                <a:tc>
                  <a:txBody>
                    <a:bodyPr/>
                    <a:lstStyle/>
                    <a:p>
                      <a:r>
                        <a:rPr lang="en-US" sz="2000" dirty="0" smtClean="0"/>
                        <a:t>419</a:t>
                      </a:r>
                      <a:endParaRPr lang="en-US" sz="2000" dirty="0"/>
                    </a:p>
                  </a:txBody>
                  <a:tcPr/>
                </a:tc>
                <a:tc>
                  <a:txBody>
                    <a:bodyPr/>
                    <a:lstStyle/>
                    <a:p>
                      <a:r>
                        <a:rPr lang="en-US" sz="2000" dirty="0" smtClean="0"/>
                        <a:t>2.8x</a:t>
                      </a:r>
                      <a:endParaRPr lang="en-US" sz="2000" dirty="0"/>
                    </a:p>
                  </a:txBody>
                  <a:tcPr/>
                </a:tc>
                <a:tc>
                  <a:txBody>
                    <a:bodyPr/>
                    <a:lstStyle/>
                    <a:p>
                      <a:r>
                        <a:rPr lang="en-US" sz="2000" dirty="0" smtClean="0"/>
                        <a:t>97%</a:t>
                      </a:r>
                      <a:endParaRPr lang="en-US" sz="2000" dirty="0"/>
                    </a:p>
                  </a:txBody>
                  <a:tcPr/>
                </a:tc>
              </a:tr>
              <a:tr h="727709">
                <a:tc>
                  <a:txBody>
                    <a:bodyPr/>
                    <a:lstStyle/>
                    <a:p>
                      <a:r>
                        <a:rPr lang="en-US" sz="2000" dirty="0" smtClean="0"/>
                        <a:t>Solaris x86</a:t>
                      </a:r>
                      <a:endParaRPr lang="en-US" sz="2000" dirty="0"/>
                    </a:p>
                  </a:txBody>
                  <a:tcPr/>
                </a:tc>
                <a:tc>
                  <a:txBody>
                    <a:bodyPr/>
                    <a:lstStyle/>
                    <a:p>
                      <a:r>
                        <a:rPr lang="en-US" sz="2000" dirty="0" smtClean="0"/>
                        <a:t>343</a:t>
                      </a:r>
                      <a:endParaRPr lang="en-US" sz="2000" dirty="0"/>
                    </a:p>
                  </a:txBody>
                  <a:tcPr/>
                </a:tc>
                <a:tc>
                  <a:txBody>
                    <a:bodyPr/>
                    <a:lstStyle/>
                    <a:p>
                      <a:r>
                        <a:rPr lang="en-US" sz="2000" dirty="0" smtClean="0"/>
                        <a:t>123</a:t>
                      </a:r>
                      <a:endParaRPr lang="en-US" sz="2000" dirty="0"/>
                    </a:p>
                  </a:txBody>
                  <a:tcPr/>
                </a:tc>
                <a:tc>
                  <a:txBody>
                    <a:bodyPr/>
                    <a:lstStyle/>
                    <a:p>
                      <a:r>
                        <a:rPr lang="en-US" sz="2000" dirty="0" smtClean="0"/>
                        <a:t>2.8x</a:t>
                      </a:r>
                      <a:endParaRPr lang="en-US" sz="2000" dirty="0"/>
                    </a:p>
                  </a:txBody>
                  <a:tcPr/>
                </a:tc>
                <a:tc>
                  <a:txBody>
                    <a:bodyPr/>
                    <a:lstStyle/>
                    <a:p>
                      <a:r>
                        <a:rPr lang="en-US" sz="2000" dirty="0" smtClean="0"/>
                        <a:t>95%</a:t>
                      </a:r>
                      <a:endParaRPr lang="en-US" sz="2000" dirty="0"/>
                    </a:p>
                  </a:txBody>
                  <a:tcPr/>
                </a:tc>
              </a:tr>
            </a:tbl>
          </a:graphicData>
        </a:graphic>
      </p:graphicFrame>
    </p:spTree>
    <p:extLst>
      <p:ext uri="{BB962C8B-B14F-4D97-AF65-F5344CB8AC3E}">
        <p14:creationId xmlns:p14="http://schemas.microsoft.com/office/powerpoint/2010/main" val="12021576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3352800" y="3773296"/>
            <a:ext cx="0" cy="627254"/>
          </a:xfrm>
          <a:prstGeom prst="line">
            <a:avLst/>
          </a:prstGeom>
        </p:spPr>
        <p:style>
          <a:lnRef idx="2">
            <a:schemeClr val="accent4"/>
          </a:lnRef>
          <a:fillRef idx="0">
            <a:schemeClr val="accent4"/>
          </a:fillRef>
          <a:effectRef idx="1">
            <a:schemeClr val="accent4"/>
          </a:effectRef>
          <a:fontRef idx="minor">
            <a:schemeClr val="tx1"/>
          </a:fontRef>
        </p:style>
      </p:cxnSp>
      <p:sp>
        <p:nvSpPr>
          <p:cNvPr id="1842188" name="Rectangle 12"/>
          <p:cNvSpPr>
            <a:spLocks noGrp="1" noChangeArrowheads="1"/>
          </p:cNvSpPr>
          <p:nvPr>
            <p:ph type="title"/>
          </p:nvPr>
        </p:nvSpPr>
        <p:spPr>
          <a:xfrm>
            <a:off x="304800" y="260509"/>
            <a:ext cx="8134350" cy="415498"/>
          </a:xfrm>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spAutoFit/>
          </a:bodyPr>
          <a:lstStyle/>
          <a:p>
            <a:pPr eaLnBrk="0" hangingPunct="0">
              <a:lnSpc>
                <a:spcPct val="85000"/>
              </a:lnSpc>
            </a:pPr>
            <a:r>
              <a:rPr lang="en-US" dirty="0" smtClean="0"/>
              <a:t>ElectricAccelerator Roadmap</a:t>
            </a:r>
            <a:endParaRPr lang="en-US" dirty="0">
              <a:solidFill>
                <a:schemeClr val="tx1"/>
              </a:solidFill>
            </a:endParaRPr>
          </a:p>
        </p:txBody>
      </p:sp>
      <p:cxnSp>
        <p:nvCxnSpPr>
          <p:cNvPr id="41" name="Straight Connector 40"/>
          <p:cNvCxnSpPr>
            <a:stCxn id="76" idx="2"/>
          </p:cNvCxnSpPr>
          <p:nvPr/>
        </p:nvCxnSpPr>
        <p:spPr>
          <a:xfrm>
            <a:off x="8090707" y="3651388"/>
            <a:ext cx="7608" cy="690614"/>
          </a:xfrm>
          <a:prstGeom prst="line">
            <a:avLst/>
          </a:prstGeom>
        </p:spPr>
        <p:style>
          <a:lnRef idx="2">
            <a:schemeClr val="accent4"/>
          </a:lnRef>
          <a:fillRef idx="0">
            <a:schemeClr val="accent4"/>
          </a:fillRef>
          <a:effectRef idx="1">
            <a:schemeClr val="accent4"/>
          </a:effectRef>
          <a:fontRef idx="minor">
            <a:schemeClr val="tx1"/>
          </a:fontRef>
        </p:style>
      </p:cxnSp>
      <p:grpSp>
        <p:nvGrpSpPr>
          <p:cNvPr id="5" name="Group 4"/>
          <p:cNvGrpSpPr/>
          <p:nvPr/>
        </p:nvGrpSpPr>
        <p:grpSpPr>
          <a:xfrm>
            <a:off x="3458574" y="912359"/>
            <a:ext cx="3551826" cy="1521975"/>
            <a:chOff x="3458574" y="912359"/>
            <a:chExt cx="3551826" cy="1350462"/>
          </a:xfrm>
        </p:grpSpPr>
        <p:sp>
          <p:nvSpPr>
            <p:cNvPr id="46" name="AutoShape 89"/>
            <p:cNvSpPr>
              <a:spLocks noChangeArrowheads="1"/>
            </p:cNvSpPr>
            <p:nvPr/>
          </p:nvSpPr>
          <p:spPr bwMode="auto">
            <a:xfrm>
              <a:off x="3462528" y="1200150"/>
              <a:ext cx="3547872" cy="1062671"/>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38" name="AutoShape 90"/>
            <p:cNvSpPr>
              <a:spLocks noChangeArrowheads="1"/>
            </p:cNvSpPr>
            <p:nvPr/>
          </p:nvSpPr>
          <p:spPr bwMode="auto">
            <a:xfrm>
              <a:off x="3458574" y="912359"/>
              <a:ext cx="3547872" cy="287791"/>
            </a:xfrm>
            <a:prstGeom prst="roundRect">
              <a:avLst>
                <a:gd name="adj" fmla="val 16667"/>
              </a:avLst>
            </a:prstGeom>
            <a:solidFill>
              <a:schemeClr val="accent1"/>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EA 8.0</a:t>
              </a:r>
              <a:endParaRPr lang="en-US" sz="1600" b="1" dirty="0">
                <a:solidFill>
                  <a:prstClr val="white"/>
                </a:solidFill>
                <a:latin typeface="Arial"/>
              </a:endParaRPr>
            </a:p>
          </p:txBody>
        </p:sp>
      </p:grpSp>
      <p:cxnSp>
        <p:nvCxnSpPr>
          <p:cNvPr id="70" name="Straight Connector 69"/>
          <p:cNvCxnSpPr/>
          <p:nvPr/>
        </p:nvCxnSpPr>
        <p:spPr>
          <a:xfrm>
            <a:off x="7108533" y="1094803"/>
            <a:ext cx="0" cy="3943350"/>
          </a:xfrm>
          <a:prstGeom prst="line">
            <a:avLst/>
          </a:prstGeom>
          <a:ln>
            <a:solidFill>
              <a:schemeClr val="accent2">
                <a:lumMod val="20000"/>
                <a:lumOff val="80000"/>
                <a:alpha val="37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180088" y="1094803"/>
            <a:ext cx="0" cy="3943350"/>
          </a:xfrm>
          <a:prstGeom prst="line">
            <a:avLst/>
          </a:prstGeom>
          <a:ln>
            <a:solidFill>
              <a:schemeClr val="accent2">
                <a:lumMod val="20000"/>
                <a:lumOff val="80000"/>
                <a:alpha val="37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242439" y="2172276"/>
            <a:ext cx="0" cy="2013155"/>
          </a:xfrm>
          <a:prstGeom prst="line">
            <a:avLst/>
          </a:prstGeom>
        </p:spPr>
        <p:style>
          <a:lnRef idx="2">
            <a:schemeClr val="accent4"/>
          </a:lnRef>
          <a:fillRef idx="0">
            <a:schemeClr val="accent4"/>
          </a:fillRef>
          <a:effectRef idx="1">
            <a:schemeClr val="accent4"/>
          </a:effectRef>
          <a:fontRef idx="minor">
            <a:schemeClr val="tx1"/>
          </a:fontRef>
        </p:style>
      </p:cxnSp>
      <p:grpSp>
        <p:nvGrpSpPr>
          <p:cNvPr id="10" name="Group 46"/>
          <p:cNvGrpSpPr/>
          <p:nvPr/>
        </p:nvGrpSpPr>
        <p:grpSpPr>
          <a:xfrm>
            <a:off x="44786" y="2814435"/>
            <a:ext cx="1880562" cy="900315"/>
            <a:chOff x="588255" y="1714944"/>
            <a:chExt cx="2324956" cy="930323"/>
          </a:xfrm>
        </p:grpSpPr>
        <p:sp>
          <p:nvSpPr>
            <p:cNvPr id="87" name="AutoShape 89"/>
            <p:cNvSpPr>
              <a:spLocks noChangeArrowheads="1"/>
            </p:cNvSpPr>
            <p:nvPr/>
          </p:nvSpPr>
          <p:spPr bwMode="auto">
            <a:xfrm>
              <a:off x="588255" y="1954850"/>
              <a:ext cx="2324956" cy="690417"/>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88" name="AutoShape 90"/>
            <p:cNvSpPr>
              <a:spLocks noChangeArrowheads="1"/>
            </p:cNvSpPr>
            <p:nvPr/>
          </p:nvSpPr>
          <p:spPr bwMode="auto">
            <a:xfrm>
              <a:off x="594605" y="1714944"/>
              <a:ext cx="2318606" cy="265675"/>
            </a:xfrm>
            <a:prstGeom prst="roundRect">
              <a:avLst>
                <a:gd name="adj" fmla="val 16667"/>
              </a:avLst>
            </a:prstGeom>
            <a:solidFill>
              <a:srgbClr val="FE9901"/>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Maintenance</a:t>
              </a:r>
              <a:endParaRPr lang="en-US" sz="1600" b="1" dirty="0">
                <a:solidFill>
                  <a:prstClr val="white"/>
                </a:solidFill>
                <a:latin typeface="Arial"/>
              </a:endParaRPr>
            </a:p>
          </p:txBody>
        </p:sp>
        <p:sp>
          <p:nvSpPr>
            <p:cNvPr id="89" name="Rectangle 118"/>
            <p:cNvSpPr>
              <a:spLocks noChangeArrowheads="1"/>
            </p:cNvSpPr>
            <p:nvPr/>
          </p:nvSpPr>
          <p:spPr bwMode="auto">
            <a:xfrm>
              <a:off x="615246" y="1981813"/>
              <a:ext cx="2273657" cy="544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400" dirty="0" smtClean="0">
                  <a:solidFill>
                    <a:srgbClr val="404040"/>
                  </a:solidFill>
                  <a:latin typeface="Arial" charset="0"/>
                </a:rPr>
                <a:t>7.2.1</a:t>
              </a:r>
            </a:p>
            <a:p>
              <a:pPr marL="628650" lvl="1" indent="-171450">
                <a:lnSpc>
                  <a:spcPct val="90000"/>
                </a:lnSpc>
                <a:spcBef>
                  <a:spcPct val="20000"/>
                </a:spcBef>
                <a:buFont typeface="Arial"/>
                <a:buChar char="•"/>
              </a:pPr>
              <a:r>
                <a:rPr lang="en-US" sz="1400" dirty="0" err="1" smtClean="0">
                  <a:solidFill>
                    <a:srgbClr val="404040"/>
                  </a:solidFill>
                  <a:latin typeface="Arial" charset="0"/>
                </a:rPr>
                <a:t>Heartbleed</a:t>
              </a:r>
              <a:endParaRPr lang="en-US" sz="1400" dirty="0" smtClean="0">
                <a:solidFill>
                  <a:srgbClr val="404040"/>
                </a:solidFill>
                <a:latin typeface="Arial" charset="0"/>
              </a:endParaRPr>
            </a:p>
          </p:txBody>
        </p:sp>
      </p:grpSp>
      <p:cxnSp>
        <p:nvCxnSpPr>
          <p:cNvPr id="90" name="Straight Connector 89"/>
          <p:cNvCxnSpPr>
            <a:stCxn id="87" idx="2"/>
          </p:cNvCxnSpPr>
          <p:nvPr/>
        </p:nvCxnSpPr>
        <p:spPr>
          <a:xfrm>
            <a:off x="985067" y="3714750"/>
            <a:ext cx="0" cy="477814"/>
          </a:xfrm>
          <a:prstGeom prst="line">
            <a:avLst/>
          </a:prstGeom>
        </p:spPr>
        <p:style>
          <a:lnRef idx="2">
            <a:schemeClr val="accent4"/>
          </a:lnRef>
          <a:fillRef idx="0">
            <a:schemeClr val="accent4"/>
          </a:fillRef>
          <a:effectRef idx="1">
            <a:schemeClr val="accent4"/>
          </a:effectRef>
          <a:fontRef idx="minor">
            <a:schemeClr val="tx1"/>
          </a:fontRef>
        </p:style>
      </p:cxnSp>
      <p:grpSp>
        <p:nvGrpSpPr>
          <p:cNvPr id="66" name="Group 46"/>
          <p:cNvGrpSpPr/>
          <p:nvPr/>
        </p:nvGrpSpPr>
        <p:grpSpPr>
          <a:xfrm>
            <a:off x="7237763" y="912359"/>
            <a:ext cx="1705888" cy="2739029"/>
            <a:chOff x="749375" y="1416694"/>
            <a:chExt cx="2500989" cy="3553526"/>
          </a:xfrm>
        </p:grpSpPr>
        <p:sp>
          <p:nvSpPr>
            <p:cNvPr id="76" name="AutoShape 89"/>
            <p:cNvSpPr>
              <a:spLocks noChangeArrowheads="1"/>
            </p:cNvSpPr>
            <p:nvPr/>
          </p:nvSpPr>
          <p:spPr bwMode="auto">
            <a:xfrm>
              <a:off x="749375" y="1656601"/>
              <a:ext cx="2500989" cy="3313619"/>
            </a:xfrm>
            <a:prstGeom prst="roundRect">
              <a:avLst>
                <a:gd name="adj" fmla="val 6282"/>
              </a:avLst>
            </a:prstGeom>
            <a:solidFill>
              <a:schemeClr val="accent6">
                <a:lumMod val="40000"/>
                <a:lumOff val="60000"/>
              </a:schemeClr>
            </a:soli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77" name="AutoShape 90"/>
            <p:cNvSpPr>
              <a:spLocks noChangeArrowheads="1"/>
            </p:cNvSpPr>
            <p:nvPr/>
          </p:nvSpPr>
          <p:spPr bwMode="auto">
            <a:xfrm>
              <a:off x="771685" y="1416694"/>
              <a:ext cx="2478679" cy="355894"/>
            </a:xfrm>
            <a:prstGeom prst="roundRect">
              <a:avLst>
                <a:gd name="adj" fmla="val 16667"/>
              </a:avLst>
            </a:prstGeom>
            <a:solidFill>
              <a:srgbClr val="01A1E7"/>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Backlog</a:t>
              </a:r>
              <a:endParaRPr lang="en-US" sz="1600" b="1" dirty="0">
                <a:solidFill>
                  <a:prstClr val="white"/>
                </a:solidFill>
                <a:latin typeface="Arial"/>
              </a:endParaRPr>
            </a:p>
          </p:txBody>
        </p:sp>
        <p:sp>
          <p:nvSpPr>
            <p:cNvPr id="79" name="Rectangle 118"/>
            <p:cNvSpPr>
              <a:spLocks noChangeArrowheads="1"/>
            </p:cNvSpPr>
            <p:nvPr/>
          </p:nvSpPr>
          <p:spPr bwMode="auto">
            <a:xfrm>
              <a:off x="749375" y="1817706"/>
              <a:ext cx="2500989" cy="2355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400" dirty="0">
                  <a:solidFill>
                    <a:srgbClr val="404040"/>
                  </a:solidFill>
                  <a:latin typeface="Arial" charset="0"/>
                </a:rPr>
                <a:t>Android L</a:t>
              </a:r>
            </a:p>
            <a:p>
              <a:pPr marL="171450" indent="-171450">
                <a:lnSpc>
                  <a:spcPct val="90000"/>
                </a:lnSpc>
                <a:spcBef>
                  <a:spcPct val="20000"/>
                </a:spcBef>
                <a:buFont typeface="Arial"/>
                <a:buChar char="•"/>
              </a:pPr>
              <a:r>
                <a:rPr lang="en-US" sz="1400" dirty="0" smtClean="0">
                  <a:solidFill>
                    <a:srgbClr val="404040"/>
                  </a:solidFill>
                  <a:latin typeface="Arial" charset="0"/>
                </a:rPr>
                <a:t>Embedded </a:t>
              </a:r>
              <a:r>
                <a:rPr lang="en-US" sz="1400" dirty="0" smtClean="0">
                  <a:solidFill>
                    <a:srgbClr val="404040"/>
                  </a:solidFill>
                  <a:latin typeface="Arial" charset="0"/>
                </a:rPr>
                <a:t>Linux</a:t>
              </a:r>
              <a:r>
                <a:rPr lang="en-US" sz="1400" dirty="0" smtClean="0">
                  <a:solidFill>
                    <a:srgbClr val="404040"/>
                  </a:solidFill>
                  <a:latin typeface="Arial" charset="0"/>
                </a:rPr>
                <a:t>*</a:t>
              </a:r>
              <a:endParaRPr lang="en-US" sz="1400" dirty="0" smtClean="0">
                <a:solidFill>
                  <a:srgbClr val="404040"/>
                </a:solidFill>
                <a:latin typeface="Arial" charset="0"/>
              </a:endParaRPr>
            </a:p>
            <a:p>
              <a:pPr marL="171450" indent="-171450">
                <a:lnSpc>
                  <a:spcPct val="90000"/>
                </a:lnSpc>
                <a:spcBef>
                  <a:spcPct val="20000"/>
                </a:spcBef>
                <a:buFont typeface="Arial"/>
                <a:buChar char="•"/>
              </a:pPr>
              <a:r>
                <a:rPr lang="en-US" sz="1400" dirty="0" smtClean="0">
                  <a:solidFill>
                    <a:srgbClr val="404040"/>
                  </a:solidFill>
                  <a:latin typeface="Arial" charset="0"/>
                </a:rPr>
                <a:t>Junit test acceleration</a:t>
              </a:r>
              <a:r>
                <a:rPr lang="en-US" sz="1400" dirty="0" smtClean="0">
                  <a:solidFill>
                    <a:srgbClr val="404040"/>
                  </a:solidFill>
                  <a:latin typeface="Arial" charset="0"/>
                </a:rPr>
                <a:t>*</a:t>
              </a:r>
              <a:endParaRPr lang="en-US" sz="1400" dirty="0" smtClean="0">
                <a:solidFill>
                  <a:srgbClr val="404040"/>
                </a:solidFill>
                <a:latin typeface="Arial" charset="0"/>
              </a:endParaRPr>
            </a:p>
            <a:p>
              <a:pPr marL="171450" indent="-171450">
                <a:lnSpc>
                  <a:spcPct val="90000"/>
                </a:lnSpc>
                <a:spcBef>
                  <a:spcPct val="20000"/>
                </a:spcBef>
                <a:buFont typeface="Arial"/>
                <a:buChar char="•"/>
              </a:pPr>
              <a:r>
                <a:rPr lang="en-US" sz="1400" dirty="0" smtClean="0">
                  <a:solidFill>
                    <a:srgbClr val="404040"/>
                  </a:solidFill>
                  <a:latin typeface="Arial" charset="0"/>
                </a:rPr>
                <a:t>64-bit </a:t>
              </a:r>
              <a:r>
                <a:rPr lang="en-US" sz="1400" dirty="0" smtClean="0">
                  <a:solidFill>
                    <a:srgbClr val="404040"/>
                  </a:solidFill>
                  <a:latin typeface="Arial" charset="0"/>
                </a:rPr>
                <a:t>Cygwin</a:t>
              </a:r>
            </a:p>
            <a:p>
              <a:pPr marL="171450" indent="-171450">
                <a:lnSpc>
                  <a:spcPct val="90000"/>
                </a:lnSpc>
                <a:spcBef>
                  <a:spcPct val="20000"/>
                </a:spcBef>
                <a:buFont typeface="Arial"/>
                <a:buChar char="•"/>
              </a:pPr>
              <a:r>
                <a:rPr lang="en-US" sz="1400" dirty="0" smtClean="0">
                  <a:solidFill>
                    <a:srgbClr val="404040"/>
                  </a:solidFill>
                  <a:latin typeface="Arial" charset="0"/>
                </a:rPr>
                <a:t>Virtualization assessment</a:t>
              </a:r>
            </a:p>
          </p:txBody>
        </p:sp>
      </p:grpSp>
      <p:sp>
        <p:nvSpPr>
          <p:cNvPr id="48" name="Rectangle 118"/>
          <p:cNvSpPr>
            <a:spLocks noChangeArrowheads="1"/>
          </p:cNvSpPr>
          <p:nvPr/>
        </p:nvSpPr>
        <p:spPr bwMode="auto">
          <a:xfrm>
            <a:off x="3462528" y="1200150"/>
            <a:ext cx="3547872" cy="1234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285750" indent="-285750">
              <a:lnSpc>
                <a:spcPct val="90000"/>
              </a:lnSpc>
              <a:spcBef>
                <a:spcPct val="20000"/>
              </a:spcBef>
              <a:buFont typeface="Arial" panose="020B0604020202020204" pitchFamily="34" charset="0"/>
              <a:buChar char="•"/>
            </a:pPr>
            <a:r>
              <a:rPr lang="en-US" sz="1400" dirty="0" smtClean="0">
                <a:solidFill>
                  <a:srgbClr val="404040"/>
                </a:solidFill>
                <a:latin typeface="Arial" charset="0"/>
              </a:rPr>
              <a:t>Performance </a:t>
            </a:r>
            <a:r>
              <a:rPr lang="en-US" sz="1400" dirty="0" smtClean="0">
                <a:solidFill>
                  <a:srgbClr val="404040"/>
                </a:solidFill>
                <a:latin typeface="Arial" charset="0"/>
              </a:rPr>
              <a:t>optimization</a:t>
            </a:r>
          </a:p>
          <a:p>
            <a:pPr marL="606704" lvl="1" indent="-285750">
              <a:lnSpc>
                <a:spcPct val="90000"/>
              </a:lnSpc>
              <a:spcBef>
                <a:spcPct val="20000"/>
              </a:spcBef>
              <a:buFont typeface="Arial" panose="020B0604020202020204" pitchFamily="34" charset="0"/>
              <a:buChar char="•"/>
            </a:pPr>
            <a:r>
              <a:rPr lang="en-US" sz="1400" dirty="0" smtClean="0">
                <a:solidFill>
                  <a:srgbClr val="404040"/>
                </a:solidFill>
                <a:latin typeface="Arial" charset="0"/>
              </a:rPr>
              <a:t>Caching </a:t>
            </a:r>
            <a:r>
              <a:rPr lang="en-US" sz="1400" dirty="0" smtClean="0">
                <a:solidFill>
                  <a:srgbClr val="404040"/>
                </a:solidFill>
                <a:latin typeface="Arial" charset="0"/>
              </a:rPr>
              <a:t>(Linux/Solaris, GCC</a:t>
            </a:r>
            <a:r>
              <a:rPr lang="en-US" sz="1400" dirty="0" smtClean="0">
                <a:solidFill>
                  <a:srgbClr val="404040"/>
                </a:solidFill>
                <a:latin typeface="Arial" charset="0"/>
              </a:rPr>
              <a:t>)</a:t>
            </a:r>
          </a:p>
          <a:p>
            <a:pPr marL="285750" indent="-285750">
              <a:lnSpc>
                <a:spcPct val="90000"/>
              </a:lnSpc>
              <a:spcBef>
                <a:spcPct val="20000"/>
              </a:spcBef>
              <a:buFont typeface="Arial" panose="020B0604020202020204" pitchFamily="34" charset="0"/>
              <a:buChar char="•"/>
            </a:pPr>
            <a:r>
              <a:rPr lang="en-US" sz="1400" dirty="0" smtClean="0">
                <a:solidFill>
                  <a:srgbClr val="404040"/>
                </a:solidFill>
                <a:latin typeface="Arial" charset="0"/>
              </a:rPr>
              <a:t>New platform</a:t>
            </a:r>
          </a:p>
          <a:p>
            <a:pPr marL="606704" lvl="1" indent="-285750">
              <a:lnSpc>
                <a:spcPct val="90000"/>
              </a:lnSpc>
              <a:spcBef>
                <a:spcPct val="20000"/>
              </a:spcBef>
              <a:buFont typeface="Arial" panose="020B0604020202020204" pitchFamily="34" charset="0"/>
              <a:buChar char="•"/>
            </a:pPr>
            <a:r>
              <a:rPr lang="en-US" sz="1400" dirty="0" smtClean="0">
                <a:solidFill>
                  <a:srgbClr val="404040"/>
                </a:solidFill>
                <a:latin typeface="Arial" charset="0"/>
              </a:rPr>
              <a:t>RHEL 7</a:t>
            </a:r>
          </a:p>
          <a:p>
            <a:pPr marL="606704" lvl="1" indent="-285750">
              <a:lnSpc>
                <a:spcPct val="90000"/>
              </a:lnSpc>
              <a:spcBef>
                <a:spcPct val="20000"/>
              </a:spcBef>
              <a:buFont typeface="Arial" panose="020B0604020202020204" pitchFamily="34" charset="0"/>
              <a:buChar char="•"/>
            </a:pPr>
            <a:r>
              <a:rPr lang="en-US" sz="1400" dirty="0" smtClean="0">
                <a:solidFill>
                  <a:srgbClr val="404040"/>
                </a:solidFill>
                <a:latin typeface="Arial" charset="0"/>
              </a:rPr>
              <a:t>Windows </a:t>
            </a:r>
            <a:r>
              <a:rPr lang="en-US" sz="1400" dirty="0" smtClean="0">
                <a:solidFill>
                  <a:srgbClr val="404040"/>
                </a:solidFill>
                <a:latin typeface="Arial" charset="0"/>
              </a:rPr>
              <a:t>2012</a:t>
            </a:r>
          </a:p>
        </p:txBody>
      </p:sp>
      <p:grpSp>
        <p:nvGrpSpPr>
          <p:cNvPr id="50" name="Group 46"/>
          <p:cNvGrpSpPr/>
          <p:nvPr/>
        </p:nvGrpSpPr>
        <p:grpSpPr>
          <a:xfrm>
            <a:off x="2209800" y="3333750"/>
            <a:ext cx="1707813" cy="771762"/>
            <a:chOff x="588255" y="1714944"/>
            <a:chExt cx="2324956" cy="930323"/>
          </a:xfrm>
        </p:grpSpPr>
        <p:sp>
          <p:nvSpPr>
            <p:cNvPr id="51" name="AutoShape 89"/>
            <p:cNvSpPr>
              <a:spLocks noChangeArrowheads="1"/>
            </p:cNvSpPr>
            <p:nvPr/>
          </p:nvSpPr>
          <p:spPr bwMode="auto">
            <a:xfrm>
              <a:off x="588255" y="1954850"/>
              <a:ext cx="2324956" cy="690417"/>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52" name="AutoShape 90"/>
            <p:cNvSpPr>
              <a:spLocks noChangeArrowheads="1"/>
            </p:cNvSpPr>
            <p:nvPr/>
          </p:nvSpPr>
          <p:spPr bwMode="auto">
            <a:xfrm>
              <a:off x="594605" y="1714944"/>
              <a:ext cx="2318606" cy="265675"/>
            </a:xfrm>
            <a:prstGeom prst="roundRect">
              <a:avLst>
                <a:gd name="adj" fmla="val 16667"/>
              </a:avLst>
            </a:prstGeom>
            <a:solidFill>
              <a:schemeClr val="accent2"/>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Maintenance</a:t>
              </a:r>
              <a:endParaRPr lang="en-US" sz="1600" b="1" dirty="0">
                <a:solidFill>
                  <a:prstClr val="white"/>
                </a:solidFill>
                <a:latin typeface="Arial"/>
              </a:endParaRPr>
            </a:p>
          </p:txBody>
        </p:sp>
        <p:sp>
          <p:nvSpPr>
            <p:cNvPr id="53" name="Rectangle 118"/>
            <p:cNvSpPr>
              <a:spLocks noChangeArrowheads="1"/>
            </p:cNvSpPr>
            <p:nvPr/>
          </p:nvSpPr>
          <p:spPr bwMode="auto">
            <a:xfrm>
              <a:off x="615245" y="1981813"/>
              <a:ext cx="2273657" cy="540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400" dirty="0" smtClean="0">
                  <a:solidFill>
                    <a:srgbClr val="404040"/>
                  </a:solidFill>
                  <a:latin typeface="Arial" charset="0"/>
                </a:rPr>
                <a:t>7.2.2</a:t>
              </a:r>
            </a:p>
            <a:p>
              <a:pPr marL="492404" lvl="1" indent="-171450">
                <a:lnSpc>
                  <a:spcPct val="90000"/>
                </a:lnSpc>
                <a:spcBef>
                  <a:spcPct val="20000"/>
                </a:spcBef>
                <a:buFont typeface="Arial"/>
                <a:buChar char="•"/>
              </a:pPr>
              <a:r>
                <a:rPr lang="en-US" sz="1400" dirty="0" smtClean="0">
                  <a:solidFill>
                    <a:srgbClr val="404040"/>
                  </a:solidFill>
                  <a:latin typeface="Arial" charset="0"/>
                </a:rPr>
                <a:t>LOFS fixes</a:t>
              </a:r>
            </a:p>
          </p:txBody>
        </p:sp>
      </p:grpSp>
      <p:sp>
        <p:nvSpPr>
          <p:cNvPr id="4" name="TextBox 3"/>
          <p:cNvSpPr txBox="1"/>
          <p:nvPr/>
        </p:nvSpPr>
        <p:spPr>
          <a:xfrm>
            <a:off x="2209409" y="4705350"/>
            <a:ext cx="3200791" cy="259626"/>
          </a:xfrm>
          <a:prstGeom prst="rect">
            <a:avLst/>
          </a:prstGeom>
          <a:noFill/>
        </p:spPr>
        <p:txBody>
          <a:bodyPr wrap="none" lIns="0" tIns="0" rIns="0" bIns="0" rtlCol="0">
            <a:noAutofit/>
          </a:bodyPr>
          <a:lstStyle/>
          <a:p>
            <a:pPr>
              <a:spcBef>
                <a:spcPts val="200"/>
              </a:spcBef>
              <a:spcAft>
                <a:spcPts val="200"/>
              </a:spcAft>
              <a:buClr>
                <a:schemeClr val="accent1"/>
              </a:buClr>
              <a:buSzPct val="70000"/>
            </a:pPr>
            <a:r>
              <a:rPr lang="en-US" sz="1200" dirty="0" smtClean="0">
                <a:solidFill>
                  <a:srgbClr val="5F5F5F"/>
                </a:solidFill>
              </a:rPr>
              <a:t>* </a:t>
            </a:r>
            <a:r>
              <a:rPr lang="en-US" sz="1200" dirty="0">
                <a:solidFill>
                  <a:srgbClr val="5F5F5F"/>
                </a:solidFill>
              </a:rPr>
              <a:t>Pending viability</a:t>
            </a:r>
          </a:p>
        </p:txBody>
      </p:sp>
      <p:graphicFrame>
        <p:nvGraphicFramePr>
          <p:cNvPr id="35" name="Content Placeholder 44"/>
          <p:cNvGraphicFramePr>
            <a:graphicFrameLocks/>
          </p:cNvGraphicFramePr>
          <p:nvPr>
            <p:extLst>
              <p:ext uri="{D42A27DB-BD31-4B8C-83A1-F6EECF244321}">
                <p14:modId xmlns:p14="http://schemas.microsoft.com/office/powerpoint/2010/main" val="979621014"/>
              </p:ext>
            </p:extLst>
          </p:nvPr>
        </p:nvGraphicFramePr>
        <p:xfrm>
          <a:off x="152400" y="4185431"/>
          <a:ext cx="8839200" cy="374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46"/>
          <p:cNvGrpSpPr/>
          <p:nvPr/>
        </p:nvGrpSpPr>
        <p:grpSpPr>
          <a:xfrm>
            <a:off x="49922" y="912359"/>
            <a:ext cx="1880562" cy="1353133"/>
            <a:chOff x="588255" y="1416694"/>
            <a:chExt cx="2324956" cy="1249149"/>
          </a:xfrm>
        </p:grpSpPr>
        <p:sp>
          <p:nvSpPr>
            <p:cNvPr id="59" name="AutoShape 89"/>
            <p:cNvSpPr>
              <a:spLocks noChangeArrowheads="1"/>
            </p:cNvSpPr>
            <p:nvPr/>
          </p:nvSpPr>
          <p:spPr bwMode="auto">
            <a:xfrm>
              <a:off x="588255" y="1656602"/>
              <a:ext cx="2324956" cy="1009241"/>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65" name="AutoShape 90"/>
            <p:cNvSpPr>
              <a:spLocks noChangeArrowheads="1"/>
            </p:cNvSpPr>
            <p:nvPr/>
          </p:nvSpPr>
          <p:spPr bwMode="auto">
            <a:xfrm>
              <a:off x="594605" y="1416694"/>
              <a:ext cx="2318606" cy="265675"/>
            </a:xfrm>
            <a:prstGeom prst="roundRect">
              <a:avLst>
                <a:gd name="adj" fmla="val 16667"/>
              </a:avLst>
            </a:prstGeom>
            <a:solidFill>
              <a:schemeClr val="accent1"/>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EA 7.2</a:t>
              </a:r>
              <a:endParaRPr lang="en-US" sz="1600" b="1" dirty="0">
                <a:solidFill>
                  <a:prstClr val="white"/>
                </a:solidFill>
                <a:latin typeface="Arial"/>
              </a:endParaRPr>
            </a:p>
          </p:txBody>
        </p:sp>
        <p:sp>
          <p:nvSpPr>
            <p:cNvPr id="74" name="Rectangle 118"/>
            <p:cNvSpPr>
              <a:spLocks noChangeArrowheads="1"/>
            </p:cNvSpPr>
            <p:nvPr/>
          </p:nvSpPr>
          <p:spPr bwMode="auto">
            <a:xfrm>
              <a:off x="615246" y="1683566"/>
              <a:ext cx="2297965" cy="85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400" dirty="0" err="1" smtClean="0">
                  <a:solidFill>
                    <a:srgbClr val="404040"/>
                  </a:solidFill>
                  <a:latin typeface="Arial" charset="0"/>
                </a:rPr>
                <a:t>Emake</a:t>
              </a:r>
              <a:r>
                <a:rPr lang="en-US" sz="1400" dirty="0" smtClean="0">
                  <a:solidFill>
                    <a:srgbClr val="404040"/>
                  </a:solidFill>
                  <a:latin typeface="Arial" charset="0"/>
                </a:rPr>
                <a:t> usability</a:t>
              </a:r>
            </a:p>
            <a:p>
              <a:pPr marL="171450" indent="-171450">
                <a:lnSpc>
                  <a:spcPct val="90000"/>
                </a:lnSpc>
                <a:spcBef>
                  <a:spcPct val="20000"/>
                </a:spcBef>
                <a:buFont typeface="Arial"/>
                <a:buChar char="•"/>
              </a:pPr>
              <a:r>
                <a:rPr lang="en-US" sz="1400" dirty="0" smtClean="0">
                  <a:solidFill>
                    <a:srgbClr val="404040"/>
                  </a:solidFill>
                  <a:latin typeface="Arial" charset="0"/>
                </a:rPr>
                <a:t>Hybrid configuration</a:t>
              </a:r>
            </a:p>
            <a:p>
              <a:pPr marL="171450" indent="-171450">
                <a:lnSpc>
                  <a:spcPct val="90000"/>
                </a:lnSpc>
                <a:spcBef>
                  <a:spcPct val="20000"/>
                </a:spcBef>
                <a:buFont typeface="Arial"/>
                <a:buChar char="•"/>
              </a:pPr>
              <a:endParaRPr lang="en-US" sz="1200" dirty="0" smtClean="0">
                <a:solidFill>
                  <a:srgbClr val="404040"/>
                </a:solidFill>
                <a:latin typeface="Arial" charset="0"/>
              </a:endParaRPr>
            </a:p>
          </p:txBody>
        </p:sp>
      </p:grpSp>
      <p:sp>
        <p:nvSpPr>
          <p:cNvPr id="39" name="Rectangle 38"/>
          <p:cNvSpPr/>
          <p:nvPr/>
        </p:nvSpPr>
        <p:spPr>
          <a:xfrm>
            <a:off x="-76200" y="760927"/>
            <a:ext cx="7237754" cy="3411023"/>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7162800" y="760927"/>
            <a:ext cx="2971800" cy="3411023"/>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8" name="Straight Connector 57"/>
          <p:cNvCxnSpPr/>
          <p:nvPr/>
        </p:nvCxnSpPr>
        <p:spPr>
          <a:xfrm>
            <a:off x="5793802" y="2724150"/>
            <a:ext cx="0" cy="1461281"/>
          </a:xfrm>
          <a:prstGeom prst="line">
            <a:avLst/>
          </a:prstGeom>
        </p:spPr>
        <p:style>
          <a:lnRef idx="2">
            <a:schemeClr val="accent4"/>
          </a:lnRef>
          <a:fillRef idx="0">
            <a:schemeClr val="accent4"/>
          </a:fillRef>
          <a:effectRef idx="1">
            <a:schemeClr val="accent4"/>
          </a:effectRef>
          <a:fontRef idx="minor">
            <a:schemeClr val="tx1"/>
          </a:fontRef>
        </p:style>
      </p:cxnSp>
      <p:sp>
        <p:nvSpPr>
          <p:cNvPr id="34" name="AutoShape 89"/>
          <p:cNvSpPr>
            <a:spLocks noChangeArrowheads="1"/>
          </p:cNvSpPr>
          <p:nvPr/>
        </p:nvSpPr>
        <p:spPr bwMode="auto">
          <a:xfrm>
            <a:off x="3505200" y="2571751"/>
            <a:ext cx="3528683" cy="729750"/>
          </a:xfrm>
          <a:prstGeom prst="roundRect">
            <a:avLst>
              <a:gd name="adj" fmla="val 6282"/>
            </a:avLst>
          </a:prstGeom>
          <a:solidFill>
            <a:schemeClr val="accent6">
              <a:lumMod val="40000"/>
              <a:lumOff val="60000"/>
            </a:schemeClr>
          </a:soli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36" name="Rectangle 118"/>
          <p:cNvSpPr>
            <a:spLocks noChangeArrowheads="1"/>
          </p:cNvSpPr>
          <p:nvPr/>
        </p:nvSpPr>
        <p:spPr bwMode="auto">
          <a:xfrm>
            <a:off x="3546165" y="2571751"/>
            <a:ext cx="3487718" cy="76020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400" dirty="0" smtClean="0">
                <a:solidFill>
                  <a:srgbClr val="404040"/>
                </a:solidFill>
                <a:latin typeface="Arial" charset="0"/>
              </a:rPr>
              <a:t>Android L optimizations</a:t>
            </a:r>
          </a:p>
          <a:p>
            <a:pPr marL="171450" indent="-171450">
              <a:lnSpc>
                <a:spcPct val="90000"/>
              </a:lnSpc>
              <a:spcBef>
                <a:spcPct val="20000"/>
              </a:spcBef>
              <a:buFont typeface="Arial"/>
              <a:buChar char="•"/>
            </a:pPr>
            <a:r>
              <a:rPr lang="en-US" sz="1400" dirty="0" smtClean="0">
                <a:solidFill>
                  <a:srgbClr val="404040"/>
                </a:solidFill>
                <a:latin typeface="Arial" charset="0"/>
              </a:rPr>
              <a:t>Junit </a:t>
            </a:r>
            <a:r>
              <a:rPr lang="en-US" sz="1400" dirty="0">
                <a:solidFill>
                  <a:srgbClr val="404040"/>
                </a:solidFill>
                <a:latin typeface="Arial" charset="0"/>
              </a:rPr>
              <a:t>test acceleration </a:t>
            </a:r>
            <a:r>
              <a:rPr lang="en-US" sz="1400" dirty="0" smtClean="0">
                <a:solidFill>
                  <a:srgbClr val="404040"/>
                </a:solidFill>
                <a:latin typeface="Arial" charset="0"/>
              </a:rPr>
              <a:t>feasibility </a:t>
            </a:r>
            <a:endParaRPr lang="en-US" sz="1400" dirty="0">
              <a:solidFill>
                <a:srgbClr val="404040"/>
              </a:solidFill>
              <a:latin typeface="Arial" charset="0"/>
            </a:endParaRPr>
          </a:p>
          <a:p>
            <a:pPr marL="171450" indent="-171450">
              <a:lnSpc>
                <a:spcPct val="90000"/>
              </a:lnSpc>
              <a:spcBef>
                <a:spcPct val="20000"/>
              </a:spcBef>
              <a:buFont typeface="Arial"/>
              <a:buChar char="•"/>
            </a:pPr>
            <a:r>
              <a:rPr lang="en-US" sz="1400" dirty="0">
                <a:solidFill>
                  <a:srgbClr val="404040"/>
                </a:solidFill>
                <a:latin typeface="Arial" charset="0"/>
              </a:rPr>
              <a:t>Embedded Linux (</a:t>
            </a:r>
            <a:r>
              <a:rPr lang="en-US" sz="1400" dirty="0" err="1">
                <a:solidFill>
                  <a:srgbClr val="404040"/>
                </a:solidFill>
                <a:latin typeface="Arial" charset="0"/>
              </a:rPr>
              <a:t>Bitbake</a:t>
            </a:r>
            <a:r>
              <a:rPr lang="en-US" sz="1400" dirty="0">
                <a:solidFill>
                  <a:srgbClr val="404040"/>
                </a:solidFill>
                <a:latin typeface="Arial" charset="0"/>
              </a:rPr>
              <a:t>) </a:t>
            </a:r>
            <a:r>
              <a:rPr lang="en-US" sz="1400" dirty="0" smtClean="0">
                <a:solidFill>
                  <a:srgbClr val="404040"/>
                </a:solidFill>
                <a:latin typeface="Arial" charset="0"/>
              </a:rPr>
              <a:t>feasibility  </a:t>
            </a:r>
            <a:endParaRPr lang="en-US" sz="1200" dirty="0" smtClean="0">
              <a:solidFill>
                <a:srgbClr val="404040"/>
              </a:solidFill>
              <a:latin typeface="Arial" charset="0"/>
            </a:endParaRPr>
          </a:p>
        </p:txBody>
      </p:sp>
    </p:spTree>
    <p:extLst>
      <p:ext uri="{BB962C8B-B14F-4D97-AF65-F5344CB8AC3E}">
        <p14:creationId xmlns:p14="http://schemas.microsoft.com/office/powerpoint/2010/main" val="7040774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09261" y="895351"/>
            <a:ext cx="9786100" cy="2903828"/>
            <a:chOff x="-307186" y="-1908920"/>
            <a:chExt cx="9786100" cy="2903828"/>
          </a:xfrm>
        </p:grpSpPr>
        <p:sp>
          <p:nvSpPr>
            <p:cNvPr id="27" name="Rectangle 26"/>
            <p:cNvSpPr/>
            <p:nvPr/>
          </p:nvSpPr>
          <p:spPr>
            <a:xfrm>
              <a:off x="0" y="-1908920"/>
              <a:ext cx="9144000" cy="2903828"/>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Ubuntu"/>
                <a:cs typeface="Ubuntu"/>
              </a:endParaRPr>
            </a:p>
          </p:txBody>
        </p:sp>
        <p:sp>
          <p:nvSpPr>
            <p:cNvPr id="31" name="Rectangle 30"/>
            <p:cNvSpPr/>
            <p:nvPr/>
          </p:nvSpPr>
          <p:spPr>
            <a:xfrm rot="16200000">
              <a:off x="-802692" y="-1188479"/>
              <a:ext cx="2314451" cy="1323439"/>
            </a:xfrm>
            <a:prstGeom prst="rect">
              <a:avLst/>
            </a:prstGeom>
          </p:spPr>
          <p:txBody>
            <a:bodyPr wrap="none">
              <a:spAutoFit/>
            </a:bodyPr>
            <a:lstStyle/>
            <a:p>
              <a:pPr algn="ctr"/>
              <a:r>
                <a:rPr lang="en-US" sz="8000" b="1" dirty="0">
                  <a:solidFill>
                    <a:schemeClr val="bg1">
                      <a:lumMod val="85000"/>
                    </a:schemeClr>
                  </a:solidFill>
                  <a:latin typeface="Ubuntu"/>
                  <a:cs typeface="Ubuntu"/>
                </a:rPr>
                <a:t>DEV</a:t>
              </a:r>
            </a:p>
          </p:txBody>
        </p:sp>
        <p:sp>
          <p:nvSpPr>
            <p:cNvPr id="30" name="Rectangle 29"/>
            <p:cNvSpPr/>
            <p:nvPr/>
          </p:nvSpPr>
          <p:spPr>
            <a:xfrm rot="5400000">
              <a:off x="7690745" y="-1195359"/>
              <a:ext cx="2252900" cy="1323439"/>
            </a:xfrm>
            <a:prstGeom prst="rect">
              <a:avLst/>
            </a:prstGeom>
          </p:spPr>
          <p:txBody>
            <a:bodyPr wrap="none">
              <a:spAutoFit/>
            </a:bodyPr>
            <a:lstStyle/>
            <a:p>
              <a:pPr algn="ctr"/>
              <a:r>
                <a:rPr lang="en-US" sz="8000" b="1" dirty="0">
                  <a:solidFill>
                    <a:schemeClr val="bg1">
                      <a:lumMod val="85000"/>
                    </a:schemeClr>
                  </a:solidFill>
                  <a:latin typeface="Ubuntu"/>
                  <a:cs typeface="Ubuntu"/>
                </a:rPr>
                <a:t>OPS</a:t>
              </a:r>
            </a:p>
          </p:txBody>
        </p:sp>
      </p:grpSp>
      <p:sp>
        <p:nvSpPr>
          <p:cNvPr id="2" name="Title 1"/>
          <p:cNvSpPr>
            <a:spLocks noGrp="1"/>
          </p:cNvSpPr>
          <p:nvPr>
            <p:ph type="title"/>
          </p:nvPr>
        </p:nvSpPr>
        <p:spPr/>
        <p:txBody>
          <a:bodyPr/>
          <a:lstStyle/>
          <a:p>
            <a:r>
              <a:rPr lang="en-US" noProof="0" dirty="0" smtClean="0">
                <a:cs typeface="Ubuntu"/>
              </a:rPr>
              <a:t>Electric Cloud: Powering Continuous Delivery</a:t>
            </a:r>
            <a:endParaRPr lang="en-US" noProof="0" dirty="0"/>
          </a:p>
        </p:txBody>
      </p:sp>
      <p:grpSp>
        <p:nvGrpSpPr>
          <p:cNvPr id="7" name="Group 6"/>
          <p:cNvGrpSpPr/>
          <p:nvPr/>
        </p:nvGrpSpPr>
        <p:grpSpPr>
          <a:xfrm>
            <a:off x="508704" y="895350"/>
            <a:ext cx="8075401" cy="2903829"/>
            <a:chOff x="508704" y="1494005"/>
            <a:chExt cx="8075401" cy="2903829"/>
          </a:xfrm>
        </p:grpSpPr>
        <p:sp>
          <p:nvSpPr>
            <p:cNvPr id="8" name="Rounded Rectangle 7"/>
            <p:cNvSpPr/>
            <p:nvPr/>
          </p:nvSpPr>
          <p:spPr>
            <a:xfrm>
              <a:off x="508704" y="1553497"/>
              <a:ext cx="8075401" cy="2757054"/>
            </a:xfrm>
            <a:prstGeom prst="roundRect">
              <a:avLst>
                <a:gd name="adj" fmla="val 22530"/>
              </a:avLst>
            </a:prstGeom>
            <a:solidFill>
              <a:srgbClr val="7CC14B"/>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2000" dirty="0">
                <a:latin typeface="Ubuntu"/>
                <a:cs typeface="Ubuntu"/>
              </a:endParaRPr>
            </a:p>
          </p:txBody>
        </p:sp>
        <p:sp>
          <p:nvSpPr>
            <p:cNvPr id="9" name="Rectangle 8"/>
            <p:cNvSpPr/>
            <p:nvPr/>
          </p:nvSpPr>
          <p:spPr>
            <a:xfrm>
              <a:off x="1692565" y="1494005"/>
              <a:ext cx="465315" cy="538480"/>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2000" dirty="0">
                <a:latin typeface="Ubuntu"/>
                <a:cs typeface="Ubuntu"/>
              </a:endParaRPr>
            </a:p>
          </p:txBody>
        </p:sp>
        <p:sp>
          <p:nvSpPr>
            <p:cNvPr id="10" name="Pentagon 9"/>
            <p:cNvSpPr/>
            <p:nvPr/>
          </p:nvSpPr>
          <p:spPr>
            <a:xfrm>
              <a:off x="1252235" y="1547600"/>
              <a:ext cx="711200" cy="402336"/>
            </a:xfrm>
            <a:prstGeom prst="homePlate">
              <a:avLst/>
            </a:prstGeom>
            <a:solidFill>
              <a:srgbClr val="7CC14B"/>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2000">
                <a:latin typeface="Ubuntu"/>
                <a:cs typeface="Ubuntu"/>
              </a:endParaRPr>
            </a:p>
          </p:txBody>
        </p:sp>
        <p:sp>
          <p:nvSpPr>
            <p:cNvPr id="11" name="Rectangle 10"/>
            <p:cNvSpPr/>
            <p:nvPr/>
          </p:nvSpPr>
          <p:spPr>
            <a:xfrm>
              <a:off x="7333273" y="3918003"/>
              <a:ext cx="465315" cy="479831"/>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2000">
                <a:latin typeface="Ubuntu"/>
                <a:cs typeface="Ubuntu"/>
              </a:endParaRPr>
            </a:p>
          </p:txBody>
        </p:sp>
        <p:sp>
          <p:nvSpPr>
            <p:cNvPr id="12" name="Pentagon 11"/>
            <p:cNvSpPr/>
            <p:nvPr/>
          </p:nvSpPr>
          <p:spPr>
            <a:xfrm rot="10800000">
              <a:off x="7534127" y="3920315"/>
              <a:ext cx="467466" cy="390236"/>
            </a:xfrm>
            <a:prstGeom prst="homePlate">
              <a:avLst/>
            </a:prstGeom>
            <a:solidFill>
              <a:srgbClr val="7CC14B"/>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2000">
                <a:latin typeface="Ubuntu"/>
                <a:cs typeface="Ubuntu"/>
              </a:endParaRPr>
            </a:p>
          </p:txBody>
        </p:sp>
        <p:sp>
          <p:nvSpPr>
            <p:cNvPr id="13" name="Rounded Rectangle 12"/>
            <p:cNvSpPr/>
            <p:nvPr/>
          </p:nvSpPr>
          <p:spPr>
            <a:xfrm>
              <a:off x="862798" y="1949249"/>
              <a:ext cx="7367213" cy="1974270"/>
            </a:xfrm>
            <a:prstGeom prst="roundRect">
              <a:avLst>
                <a:gd name="adj" fmla="val 14725"/>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1100" b="1" dirty="0" smtClean="0">
                <a:latin typeface="Ubuntu"/>
                <a:cs typeface="Ubuntu"/>
              </a:endParaRPr>
            </a:p>
          </p:txBody>
        </p:sp>
      </p:grpSp>
      <p:sp>
        <p:nvSpPr>
          <p:cNvPr id="17" name="Rounded Rectangle 16"/>
          <p:cNvSpPr/>
          <p:nvPr/>
        </p:nvSpPr>
        <p:spPr>
          <a:xfrm>
            <a:off x="3318165" y="1408751"/>
            <a:ext cx="4839417" cy="1863816"/>
          </a:xfrm>
          <a:prstGeom prst="roundRect">
            <a:avLst>
              <a:gd name="adj" fmla="val 14725"/>
            </a:avLst>
          </a:prstGeom>
          <a:solidFill>
            <a:schemeClr val="tx2"/>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t"/>
          <a:lstStyle/>
          <a:p>
            <a:pPr algn="ctr">
              <a:spcAft>
                <a:spcPts val="1200"/>
              </a:spcAft>
            </a:pPr>
            <a:r>
              <a:rPr lang="en-US" sz="1100" b="1" dirty="0" smtClean="0">
                <a:latin typeface="Ubuntu"/>
                <a:cs typeface="Ubuntu"/>
              </a:rPr>
              <a:t>ElectricFlow</a:t>
            </a:r>
          </a:p>
        </p:txBody>
      </p:sp>
      <p:sp>
        <p:nvSpPr>
          <p:cNvPr id="18" name="Chevron 17"/>
          <p:cNvSpPr/>
          <p:nvPr/>
        </p:nvSpPr>
        <p:spPr>
          <a:xfrm>
            <a:off x="6531845" y="2246767"/>
            <a:ext cx="1554480" cy="320040"/>
          </a:xfrm>
          <a:prstGeom prst="chevron">
            <a:avLst/>
          </a:prstGeom>
          <a:solidFill>
            <a:srgbClr val="5C91B4"/>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50" b="1" dirty="0" smtClean="0">
                <a:latin typeface="Ubuntu"/>
                <a:cs typeface="Ubuntu"/>
              </a:rPr>
              <a:t>Deploy</a:t>
            </a:r>
            <a:endParaRPr lang="en-US" sz="1050" b="1" dirty="0">
              <a:latin typeface="Ubuntu"/>
              <a:cs typeface="Ubuntu"/>
            </a:endParaRPr>
          </a:p>
        </p:txBody>
      </p:sp>
      <p:sp>
        <p:nvSpPr>
          <p:cNvPr id="19" name="Rectangle 18"/>
          <p:cNvSpPr/>
          <p:nvPr/>
        </p:nvSpPr>
        <p:spPr>
          <a:xfrm>
            <a:off x="3394217" y="1840763"/>
            <a:ext cx="4681948" cy="320040"/>
          </a:xfrm>
          <a:prstGeom prst="rect">
            <a:avLst/>
          </a:prstGeom>
          <a:solidFill>
            <a:srgbClr val="75B7E3"/>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50" b="1" dirty="0" smtClean="0">
                <a:latin typeface="Ubuntu"/>
                <a:cs typeface="Ubuntu"/>
              </a:rPr>
              <a:t>Pipeline Management and Visibility</a:t>
            </a:r>
          </a:p>
        </p:txBody>
      </p:sp>
      <p:sp>
        <p:nvSpPr>
          <p:cNvPr id="20" name="Rounded Rectangle 19"/>
          <p:cNvSpPr/>
          <p:nvPr/>
        </p:nvSpPr>
        <p:spPr>
          <a:xfrm>
            <a:off x="918529" y="1408751"/>
            <a:ext cx="2325603" cy="1863816"/>
          </a:xfrm>
          <a:prstGeom prst="roundRect">
            <a:avLst>
              <a:gd name="adj" fmla="val 16266"/>
            </a:avLst>
          </a:prstGeom>
          <a:solidFill>
            <a:srgbClr val="BF7613"/>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t"/>
          <a:lstStyle/>
          <a:p>
            <a:pPr algn="ctr">
              <a:spcAft>
                <a:spcPts val="1200"/>
              </a:spcAft>
            </a:pPr>
            <a:r>
              <a:rPr lang="en-US" sz="1100" b="1" dirty="0" smtClean="0">
                <a:latin typeface="Ubuntu"/>
                <a:cs typeface="Ubuntu"/>
              </a:rPr>
              <a:t>ElectricAccelerator</a:t>
            </a:r>
            <a:endParaRPr lang="en-US" sz="1100" b="1" dirty="0">
              <a:latin typeface="Ubuntu"/>
              <a:cs typeface="Ubuntu"/>
            </a:endParaRPr>
          </a:p>
        </p:txBody>
      </p:sp>
      <p:sp>
        <p:nvSpPr>
          <p:cNvPr id="21" name="Rectangle 20"/>
          <p:cNvSpPr/>
          <p:nvPr/>
        </p:nvSpPr>
        <p:spPr>
          <a:xfrm>
            <a:off x="1030638" y="1831237"/>
            <a:ext cx="2104332" cy="1132049"/>
          </a:xfrm>
          <a:prstGeom prst="rect">
            <a:avLst/>
          </a:prstGeom>
          <a:solidFill>
            <a:srgbClr val="FB9C1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latin typeface="Ubuntu"/>
                <a:cs typeface="Ubuntu"/>
              </a:rPr>
              <a:t>Build &amp; Test Acceleration</a:t>
            </a:r>
          </a:p>
        </p:txBody>
      </p:sp>
      <p:sp>
        <p:nvSpPr>
          <p:cNvPr id="22" name="Rectangle 21"/>
          <p:cNvSpPr/>
          <p:nvPr/>
        </p:nvSpPr>
        <p:spPr>
          <a:xfrm>
            <a:off x="3394217" y="2652772"/>
            <a:ext cx="4681948" cy="320040"/>
          </a:xfrm>
          <a:prstGeom prst="rect">
            <a:avLst/>
          </a:prstGeom>
          <a:solidFill>
            <a:srgbClr val="436A84"/>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50" b="1" dirty="0" smtClean="0">
                <a:latin typeface="Ubuntu"/>
                <a:cs typeface="Ubuntu"/>
              </a:rPr>
              <a:t>ElectricCommander Automation Platform</a:t>
            </a:r>
          </a:p>
        </p:txBody>
      </p:sp>
      <p:sp>
        <p:nvSpPr>
          <p:cNvPr id="23" name="Pentagon 22"/>
          <p:cNvSpPr/>
          <p:nvPr/>
        </p:nvSpPr>
        <p:spPr>
          <a:xfrm>
            <a:off x="3397117" y="2243984"/>
            <a:ext cx="3134727" cy="320040"/>
          </a:xfrm>
          <a:prstGeom prst="homePlate">
            <a:avLst/>
          </a:prstGeom>
          <a:solidFill>
            <a:srgbClr val="5C91B4"/>
          </a:solidFill>
          <a:ln w="57150" cmpd="sng">
            <a:solidFill>
              <a:srgbClr val="FB9C18"/>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050" dirty="0" smtClean="0">
                <a:latin typeface="Ubuntu"/>
                <a:cs typeface="Ubuntu"/>
              </a:rPr>
              <a:t>	Build</a:t>
            </a:r>
            <a:endParaRPr lang="en-US" sz="1050" dirty="0">
              <a:latin typeface="Ubuntu"/>
              <a:cs typeface="Ubuntu"/>
            </a:endParaRPr>
          </a:p>
        </p:txBody>
      </p:sp>
      <p:sp>
        <p:nvSpPr>
          <p:cNvPr id="24" name="Rectangle 23"/>
          <p:cNvSpPr/>
          <p:nvPr/>
        </p:nvSpPr>
        <p:spPr>
          <a:xfrm>
            <a:off x="3125445" y="2336601"/>
            <a:ext cx="262148" cy="132080"/>
          </a:xfrm>
          <a:prstGeom prst="rect">
            <a:avLst/>
          </a:prstGeom>
          <a:solidFill>
            <a:srgbClr val="FB9C1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a:latin typeface="Ubuntu"/>
              <a:cs typeface="Ubuntu"/>
            </a:endParaRPr>
          </a:p>
        </p:txBody>
      </p:sp>
      <p:sp>
        <p:nvSpPr>
          <p:cNvPr id="25" name="Rectangle 24"/>
          <p:cNvSpPr/>
          <p:nvPr/>
        </p:nvSpPr>
        <p:spPr>
          <a:xfrm>
            <a:off x="-13620" y="3373854"/>
            <a:ext cx="9144000" cy="369332"/>
          </a:xfrm>
          <a:prstGeom prst="rect">
            <a:avLst/>
          </a:prstGeom>
        </p:spPr>
        <p:txBody>
          <a:bodyPr wrap="square">
            <a:spAutoFit/>
          </a:bodyPr>
          <a:lstStyle/>
          <a:p>
            <a:pPr algn="ctr"/>
            <a:r>
              <a:rPr lang="en-US" b="1" dirty="0" smtClean="0">
                <a:solidFill>
                  <a:srgbClr val="FFFFFF"/>
                </a:solidFill>
                <a:latin typeface="Ubuntu"/>
                <a:cs typeface="Ubuntu"/>
              </a:rPr>
              <a:t>DELIVERY</a:t>
            </a:r>
            <a:endParaRPr lang="en-US" b="1" dirty="0">
              <a:solidFill>
                <a:srgbClr val="FFFFFF"/>
              </a:solidFill>
              <a:latin typeface="Ubuntu"/>
              <a:cs typeface="Ubuntu"/>
            </a:endParaRPr>
          </a:p>
        </p:txBody>
      </p:sp>
      <p:sp>
        <p:nvSpPr>
          <p:cNvPr id="32" name="Rectangle 31"/>
          <p:cNvSpPr/>
          <p:nvPr/>
        </p:nvSpPr>
        <p:spPr>
          <a:xfrm>
            <a:off x="10171" y="4032892"/>
            <a:ext cx="9144000" cy="638395"/>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Ubuntu"/>
              <a:cs typeface="Ubuntu"/>
            </a:endParaRPr>
          </a:p>
        </p:txBody>
      </p:sp>
      <p:pic>
        <p:nvPicPr>
          <p:cNvPr id="33" name="Picture 32" descr="EC-Rall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73" y="4244160"/>
            <a:ext cx="489857" cy="457200"/>
          </a:xfrm>
          <a:prstGeom prst="rect">
            <a:avLst/>
          </a:prstGeom>
        </p:spPr>
      </p:pic>
      <p:pic>
        <p:nvPicPr>
          <p:cNvPr id="34" name="Picture 33" descr="EC-Jett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4189" y="4254535"/>
            <a:ext cx="489857" cy="457200"/>
          </a:xfrm>
          <a:prstGeom prst="rect">
            <a:avLst/>
          </a:prstGeom>
        </p:spPr>
      </p:pic>
      <p:pic>
        <p:nvPicPr>
          <p:cNvPr id="35" name="Picture 34" descr="EC-WebSpher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0674" y="4265057"/>
            <a:ext cx="489857" cy="457200"/>
          </a:xfrm>
          <a:prstGeom prst="rect">
            <a:avLst/>
          </a:prstGeom>
        </p:spPr>
      </p:pic>
      <p:pic>
        <p:nvPicPr>
          <p:cNvPr id="36" name="Picture 35" descr="EC-Tomca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21341" y="4271340"/>
            <a:ext cx="489857" cy="457200"/>
          </a:xfrm>
          <a:prstGeom prst="rect">
            <a:avLst/>
          </a:prstGeom>
        </p:spPr>
      </p:pic>
      <p:pic>
        <p:nvPicPr>
          <p:cNvPr id="37" name="Picture 36" descr="EC-Ant.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08631" y="4049467"/>
            <a:ext cx="367495" cy="342995"/>
          </a:xfrm>
          <a:prstGeom prst="rect">
            <a:avLst/>
          </a:prstGeom>
        </p:spPr>
      </p:pic>
      <p:pic>
        <p:nvPicPr>
          <p:cNvPr id="38" name="Picture 37" descr="EC-VisualStudio.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63852" y="4250878"/>
            <a:ext cx="489857" cy="457200"/>
          </a:xfrm>
          <a:prstGeom prst="rect">
            <a:avLst/>
          </a:prstGeom>
        </p:spPr>
      </p:pic>
      <p:pic>
        <p:nvPicPr>
          <p:cNvPr id="39" name="Picture 9" descr="Screen shot 2011-05-25 at 10.10.11 PM.png"/>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bwMode="auto">
          <a:xfrm>
            <a:off x="1620541" y="4343308"/>
            <a:ext cx="594935" cy="209892"/>
          </a:xfrm>
          <a:prstGeom prst="rect">
            <a:avLst/>
          </a:prstGeom>
          <a:noFill/>
          <a:ln>
            <a:noFill/>
          </a:ln>
        </p:spPr>
      </p:pic>
      <p:pic>
        <p:nvPicPr>
          <p:cNvPr id="40" name="Picture 15" descr="windows"/>
          <p:cNvPicPr>
            <a:picLocks noChangeAspect="1" noChangeArrowheads="1"/>
          </p:cNvPicPr>
          <p:nvPr/>
        </p:nvPicPr>
        <p:blipFill>
          <a:blip r:embed="rId10"/>
          <a:srcRect/>
          <a:stretch>
            <a:fillRect/>
          </a:stretch>
        </p:blipFill>
        <p:spPr bwMode="auto">
          <a:xfrm>
            <a:off x="4926975" y="4390848"/>
            <a:ext cx="259155" cy="228600"/>
          </a:xfrm>
          <a:prstGeom prst="rect">
            <a:avLst/>
          </a:prstGeom>
          <a:noFill/>
          <a:ln>
            <a:noFill/>
          </a:ln>
        </p:spPr>
      </p:pic>
      <p:pic>
        <p:nvPicPr>
          <p:cNvPr id="41" name="Picture 161" descr="android-logo.png"/>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474215" y="4095577"/>
            <a:ext cx="229689" cy="239462"/>
          </a:xfrm>
          <a:prstGeom prst="rect">
            <a:avLst/>
          </a:prstGeom>
          <a:noFill/>
          <a:ln>
            <a:noFill/>
          </a:ln>
        </p:spPr>
      </p:pic>
      <p:pic>
        <p:nvPicPr>
          <p:cNvPr id="42" name="Picture 41" descr="EC-Jenkins.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50912" y="4068887"/>
            <a:ext cx="412727" cy="385212"/>
          </a:xfrm>
          <a:prstGeom prst="rect">
            <a:avLst/>
          </a:prstGeom>
        </p:spPr>
      </p:pic>
      <p:pic>
        <p:nvPicPr>
          <p:cNvPr id="43" name="Picture 42" descr="EC-MYSQL.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237017" y="4225499"/>
            <a:ext cx="489857" cy="457200"/>
          </a:xfrm>
          <a:prstGeom prst="rect">
            <a:avLst/>
          </a:prstGeom>
        </p:spPr>
      </p:pic>
      <p:pic>
        <p:nvPicPr>
          <p:cNvPr id="44" name="Picture 43" descr="EC-DefectTracking-Bugzilla.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30318" y="3967580"/>
            <a:ext cx="489857" cy="457200"/>
          </a:xfrm>
          <a:prstGeom prst="rect">
            <a:avLst/>
          </a:prstGeom>
        </p:spPr>
      </p:pic>
      <p:pic>
        <p:nvPicPr>
          <p:cNvPr id="45" name="Picture 44" descr="EC-DefectTracking-JIRA.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340651" y="4074330"/>
            <a:ext cx="365039" cy="340703"/>
          </a:xfrm>
          <a:prstGeom prst="rect">
            <a:avLst/>
          </a:prstGeom>
        </p:spPr>
      </p:pic>
      <p:pic>
        <p:nvPicPr>
          <p:cNvPr id="46" name="Picture 45" descr="EC-DefectTracking-QC.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01733" y="3943350"/>
            <a:ext cx="489857" cy="457200"/>
          </a:xfrm>
          <a:prstGeom prst="rect">
            <a:avLst/>
          </a:prstGeom>
        </p:spPr>
      </p:pic>
      <p:pic>
        <p:nvPicPr>
          <p:cNvPr id="47" name="Picture 46" descr="EC-AppHarbor.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122353" y="4092250"/>
            <a:ext cx="325520" cy="303819"/>
          </a:xfrm>
          <a:prstGeom prst="rect">
            <a:avLst/>
          </a:prstGeom>
        </p:spPr>
      </p:pic>
      <p:pic>
        <p:nvPicPr>
          <p:cNvPr id="48" name="Picture 47" descr="EC-Heroku.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138401" y="4347609"/>
            <a:ext cx="341677" cy="318899"/>
          </a:xfrm>
          <a:prstGeom prst="rect">
            <a:avLst/>
          </a:prstGeom>
        </p:spPr>
      </p:pic>
      <p:pic>
        <p:nvPicPr>
          <p:cNvPr id="49" name="Picture 48" descr="EC-Azure.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795256" y="4021348"/>
            <a:ext cx="489857" cy="457200"/>
          </a:xfrm>
          <a:prstGeom prst="rect">
            <a:avLst/>
          </a:prstGeom>
        </p:spPr>
      </p:pic>
      <p:pic>
        <p:nvPicPr>
          <p:cNvPr id="50" name="Picture 49" descr="EC-CiscoUCS.png"/>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7968" y="4255705"/>
            <a:ext cx="489857" cy="457200"/>
          </a:xfrm>
          <a:prstGeom prst="rect">
            <a:avLst/>
          </a:prstGeom>
        </p:spPr>
      </p:pic>
      <p:pic>
        <p:nvPicPr>
          <p:cNvPr id="51" name="Picture 50" descr="EC-EC2.png"/>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329526" y="4024996"/>
            <a:ext cx="489857" cy="457200"/>
          </a:xfrm>
          <a:prstGeom prst="rect">
            <a:avLst/>
          </a:prstGeom>
        </p:spPr>
      </p:pic>
      <p:pic>
        <p:nvPicPr>
          <p:cNvPr id="52" name="Picture 51" descr="EC-KVM.png"/>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186130" y="4261493"/>
            <a:ext cx="489857" cy="457200"/>
          </a:xfrm>
          <a:prstGeom prst="rect">
            <a:avLst/>
          </a:prstGeom>
        </p:spPr>
      </p:pic>
      <p:pic>
        <p:nvPicPr>
          <p:cNvPr id="53" name="Picture 52" descr="EC-LabManager.png"/>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393000" y="4021348"/>
            <a:ext cx="489857" cy="457200"/>
          </a:xfrm>
          <a:prstGeom prst="rect">
            <a:avLst/>
          </a:prstGeom>
        </p:spPr>
      </p:pic>
      <p:pic>
        <p:nvPicPr>
          <p:cNvPr id="54" name="Picture 53" descr="EC-Nagios.png"/>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000958" y="4033837"/>
            <a:ext cx="489857" cy="457200"/>
          </a:xfrm>
          <a:prstGeom prst="rect">
            <a:avLst/>
          </a:prstGeom>
        </p:spPr>
      </p:pic>
      <p:pic>
        <p:nvPicPr>
          <p:cNvPr id="55" name="Picture 54" descr="EC-Puppet.png"/>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461730" y="4261307"/>
            <a:ext cx="489857" cy="457200"/>
          </a:xfrm>
          <a:prstGeom prst="rect">
            <a:avLst/>
          </a:prstGeom>
        </p:spPr>
      </p:pic>
      <p:pic>
        <p:nvPicPr>
          <p:cNvPr id="56" name="Picture 55" descr="EC-ServiceNow.png"/>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777167" y="4242343"/>
            <a:ext cx="489857" cy="457200"/>
          </a:xfrm>
          <a:prstGeom prst="rect">
            <a:avLst/>
          </a:prstGeom>
        </p:spPr>
      </p:pic>
      <p:pic>
        <p:nvPicPr>
          <p:cNvPr id="57" name="Picture 56" descr="EC-VirtualBox.png"/>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026149" y="4233137"/>
            <a:ext cx="489857" cy="457200"/>
          </a:xfrm>
          <a:prstGeom prst="rect">
            <a:avLst/>
          </a:prstGeom>
        </p:spPr>
      </p:pic>
      <p:pic>
        <p:nvPicPr>
          <p:cNvPr id="58" name="Picture 57" descr="EC-Xen.png"/>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851398" y="4012444"/>
            <a:ext cx="489857" cy="457200"/>
          </a:xfrm>
          <a:prstGeom prst="rect">
            <a:avLst/>
          </a:prstGeom>
        </p:spPr>
      </p:pic>
      <p:pic>
        <p:nvPicPr>
          <p:cNvPr id="59" name="Picture 58" descr="Octocat,_a_Mascot_of_Github.jpg"/>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20337" y="4072252"/>
            <a:ext cx="286594" cy="286594"/>
          </a:xfrm>
          <a:prstGeom prst="rect">
            <a:avLst/>
          </a:prstGeom>
        </p:spPr>
      </p:pic>
      <p:pic>
        <p:nvPicPr>
          <p:cNvPr id="60" name="Picture 59" descr="ECSCM-Perforce.png"/>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12757" y="4253009"/>
            <a:ext cx="489857" cy="457200"/>
          </a:xfrm>
          <a:prstGeom prst="rect">
            <a:avLst/>
          </a:prstGeom>
        </p:spPr>
      </p:pic>
      <p:pic>
        <p:nvPicPr>
          <p:cNvPr id="61" name="Picture 60" descr="ECSCM-SVN.png"/>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76818" y="4241044"/>
            <a:ext cx="489857" cy="457200"/>
          </a:xfrm>
          <a:prstGeom prst="rect">
            <a:avLst/>
          </a:prstGeom>
        </p:spPr>
      </p:pic>
      <p:pic>
        <p:nvPicPr>
          <p:cNvPr id="62" name="Picture 61" descr="ECSCM-Mercurial.png"/>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0480" y="3969219"/>
            <a:ext cx="489857" cy="457200"/>
          </a:xfrm>
          <a:prstGeom prst="rect">
            <a:avLst/>
          </a:prstGeom>
        </p:spPr>
      </p:pic>
      <p:pic>
        <p:nvPicPr>
          <p:cNvPr id="63" name="Picture 62" descr="EC-TestNG.png"/>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119701" y="4045828"/>
            <a:ext cx="339098" cy="316492"/>
          </a:xfrm>
          <a:prstGeom prst="rect">
            <a:avLst/>
          </a:prstGeom>
        </p:spPr>
      </p:pic>
      <p:pic>
        <p:nvPicPr>
          <p:cNvPr id="64" name="Picture 63" descr="EC-Chef.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699261" y="4036457"/>
            <a:ext cx="489857" cy="457200"/>
          </a:xfrm>
          <a:prstGeom prst="rect">
            <a:avLst/>
          </a:prstGeom>
        </p:spPr>
      </p:pic>
      <p:pic>
        <p:nvPicPr>
          <p:cNvPr id="65" name="Picture 64" descr="EC-ESX.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819383" y="4273038"/>
            <a:ext cx="489857" cy="457200"/>
          </a:xfrm>
          <a:prstGeom prst="rect">
            <a:avLst/>
          </a:prstGeom>
        </p:spPr>
      </p:pic>
      <p:pic>
        <p:nvPicPr>
          <p:cNvPr id="66" name="Picture 65" descr="EC-OpenStack.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023311" y="4024794"/>
            <a:ext cx="489857" cy="457200"/>
          </a:xfrm>
          <a:prstGeom prst="rect">
            <a:avLst/>
          </a:prstGeom>
        </p:spPr>
      </p:pic>
      <p:pic>
        <p:nvPicPr>
          <p:cNvPr id="67" name="Picture 66" descr="EC-Salt.png"/>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637388" y="4059429"/>
            <a:ext cx="489857" cy="457200"/>
          </a:xfrm>
          <a:prstGeom prst="rect">
            <a:avLst/>
          </a:prstGeom>
        </p:spPr>
      </p:pic>
      <p:pic>
        <p:nvPicPr>
          <p:cNvPr id="68" name="Picture 67" descr="EC-JTest.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410103" y="4236525"/>
            <a:ext cx="489857" cy="457200"/>
          </a:xfrm>
          <a:prstGeom prst="rect">
            <a:avLst/>
          </a:prstGeom>
        </p:spPr>
      </p:pic>
      <p:pic>
        <p:nvPicPr>
          <p:cNvPr id="69" name="Picture 68" descr="EC-Selenium.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534716" y="3985487"/>
            <a:ext cx="489857" cy="457200"/>
          </a:xfrm>
          <a:prstGeom prst="rect">
            <a:avLst/>
          </a:prstGeom>
        </p:spPr>
      </p:pic>
      <p:pic>
        <p:nvPicPr>
          <p:cNvPr id="70" name="Picture 69"/>
          <p:cNvPicPr>
            <a:picLocks noChangeAspect="1"/>
          </p:cNvPicPr>
          <p:nvPr/>
        </p:nvPicPr>
        <p:blipFill>
          <a:blip r:embed="rId40"/>
          <a:stretch>
            <a:fillRect/>
          </a:stretch>
        </p:blipFill>
        <p:spPr>
          <a:xfrm>
            <a:off x="6754084" y="4176043"/>
            <a:ext cx="211485" cy="171566"/>
          </a:xfrm>
          <a:prstGeom prst="rect">
            <a:avLst/>
          </a:prstGeom>
        </p:spPr>
      </p:pic>
      <p:pic>
        <p:nvPicPr>
          <p:cNvPr id="71" name="Picture 70"/>
          <p:cNvPicPr>
            <a:picLocks noChangeAspect="1"/>
          </p:cNvPicPr>
          <p:nvPr/>
        </p:nvPicPr>
        <p:blipFill>
          <a:blip r:embed="rId41"/>
          <a:stretch>
            <a:fillRect/>
          </a:stretch>
        </p:blipFill>
        <p:spPr>
          <a:xfrm>
            <a:off x="6434046" y="4352707"/>
            <a:ext cx="298262" cy="244142"/>
          </a:xfrm>
          <a:prstGeom prst="rect">
            <a:avLst/>
          </a:prstGeom>
        </p:spPr>
      </p:pic>
      <p:pic>
        <p:nvPicPr>
          <p:cNvPr id="72" name="Picture 71"/>
          <p:cNvPicPr>
            <a:picLocks noChangeAspect="1"/>
          </p:cNvPicPr>
          <p:nvPr/>
        </p:nvPicPr>
        <p:blipFill>
          <a:blip r:embed="rId42"/>
          <a:stretch>
            <a:fillRect/>
          </a:stretch>
        </p:blipFill>
        <p:spPr>
          <a:xfrm>
            <a:off x="7022096" y="4183381"/>
            <a:ext cx="391821" cy="152375"/>
          </a:xfrm>
          <a:prstGeom prst="rect">
            <a:avLst/>
          </a:prstGeom>
        </p:spPr>
      </p:pic>
      <p:sp>
        <p:nvSpPr>
          <p:cNvPr id="73" name="Rectangle 72"/>
          <p:cNvSpPr/>
          <p:nvPr/>
        </p:nvSpPr>
        <p:spPr>
          <a:xfrm>
            <a:off x="7722621" y="4145274"/>
            <a:ext cx="1349963" cy="415498"/>
          </a:xfrm>
          <a:prstGeom prst="rect">
            <a:avLst/>
          </a:prstGeom>
        </p:spPr>
        <p:txBody>
          <a:bodyPr wrap="square">
            <a:spAutoFit/>
          </a:bodyPr>
          <a:lstStyle/>
          <a:p>
            <a:r>
              <a:rPr lang="en-US" sz="1000" i="1" dirty="0" smtClean="0">
                <a:solidFill>
                  <a:schemeClr val="bg1">
                    <a:lumMod val="50000"/>
                  </a:schemeClr>
                </a:solidFill>
                <a:latin typeface="Ubuntu"/>
                <a:cs typeface="Ubuntu"/>
              </a:rPr>
              <a:t>Plugs right in to </a:t>
            </a:r>
          </a:p>
          <a:p>
            <a:r>
              <a:rPr lang="en-US" sz="1000" i="1" dirty="0">
                <a:solidFill>
                  <a:schemeClr val="bg1">
                    <a:lumMod val="50000"/>
                  </a:schemeClr>
                </a:solidFill>
                <a:latin typeface="Ubuntu"/>
                <a:cs typeface="Ubuntu"/>
              </a:rPr>
              <a:t>y</a:t>
            </a:r>
            <a:r>
              <a:rPr lang="en-US" sz="1000" i="1" dirty="0" smtClean="0">
                <a:solidFill>
                  <a:schemeClr val="bg1">
                    <a:lumMod val="50000"/>
                  </a:schemeClr>
                </a:solidFill>
                <a:latin typeface="Ubuntu"/>
                <a:cs typeface="Ubuntu"/>
              </a:rPr>
              <a:t>our existing tools</a:t>
            </a:r>
            <a:endParaRPr lang="en-US" sz="1000" i="1" dirty="0">
              <a:solidFill>
                <a:schemeClr val="bg1">
                  <a:lumMod val="50000"/>
                </a:schemeClr>
              </a:solidFill>
              <a:latin typeface="Ubuntu"/>
              <a:cs typeface="Ubuntu"/>
            </a:endParaRPr>
          </a:p>
        </p:txBody>
      </p:sp>
      <p:sp>
        <p:nvSpPr>
          <p:cNvPr id="74" name="Rectangle 73"/>
          <p:cNvSpPr/>
          <p:nvPr/>
        </p:nvSpPr>
        <p:spPr>
          <a:xfrm>
            <a:off x="-4155" y="956339"/>
            <a:ext cx="9144000" cy="286848"/>
          </a:xfrm>
          <a:prstGeom prst="rect">
            <a:avLst/>
          </a:prstGeom>
        </p:spPr>
        <p:txBody>
          <a:bodyPr wrap="square" anchor="ctr">
            <a:spAutoFit/>
          </a:bodyPr>
          <a:lstStyle/>
          <a:p>
            <a:pPr algn="ctr"/>
            <a:r>
              <a:rPr lang="en-US" b="1" dirty="0" smtClean="0">
                <a:solidFill>
                  <a:srgbClr val="FFFFFF"/>
                </a:solidFill>
                <a:latin typeface="Ubuntu"/>
                <a:cs typeface="Ubuntu"/>
              </a:rPr>
              <a:t>CONTINUOUS</a:t>
            </a:r>
            <a:endParaRPr lang="en-US" b="1" dirty="0">
              <a:solidFill>
                <a:srgbClr val="FFFFFF"/>
              </a:solidFill>
              <a:latin typeface="Ubuntu"/>
              <a:cs typeface="Ubuntu"/>
            </a:endParaRPr>
          </a:p>
        </p:txBody>
      </p:sp>
      <p:sp>
        <p:nvSpPr>
          <p:cNvPr id="75" name="Pentagon 74"/>
          <p:cNvSpPr/>
          <p:nvPr/>
        </p:nvSpPr>
        <p:spPr>
          <a:xfrm>
            <a:off x="3394217" y="2246767"/>
            <a:ext cx="3135642" cy="320040"/>
          </a:xfrm>
          <a:prstGeom prst="homePlate">
            <a:avLst/>
          </a:prstGeom>
          <a:solidFill>
            <a:srgbClr val="5C91B4"/>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50" b="1" dirty="0" smtClean="0">
                <a:latin typeface="Ubuntu"/>
                <a:cs typeface="Ubuntu"/>
              </a:rPr>
              <a:t>Build/Test</a:t>
            </a:r>
            <a:endParaRPr lang="en-US" sz="1050" b="1" dirty="0">
              <a:latin typeface="Ubuntu"/>
              <a:cs typeface="Ubuntu"/>
            </a:endParaRPr>
          </a:p>
        </p:txBody>
      </p:sp>
    </p:spTree>
    <p:extLst>
      <p:ext uri="{BB962C8B-B14F-4D97-AF65-F5344CB8AC3E}">
        <p14:creationId xmlns:p14="http://schemas.microsoft.com/office/powerpoint/2010/main" val="25858655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Lollipop </a:t>
            </a:r>
            <a:endParaRPr lang="en-US" dirty="0"/>
          </a:p>
        </p:txBody>
      </p:sp>
      <p:sp>
        <p:nvSpPr>
          <p:cNvPr id="7" name="Text Placeholder 6"/>
          <p:cNvSpPr>
            <a:spLocks noGrp="1"/>
          </p:cNvSpPr>
          <p:nvPr>
            <p:ph type="body" sz="quarter" idx="13"/>
          </p:nvPr>
        </p:nvSpPr>
        <p:spPr/>
        <p:txBody>
          <a:bodyPr/>
          <a:lstStyle/>
          <a:p>
            <a:r>
              <a:rPr lang="en-US" dirty="0" smtClean="0"/>
              <a:t>Focus on accelerating Android AOSP.  </a:t>
            </a:r>
            <a:endParaRPr lang="en-US" dirty="0"/>
          </a:p>
          <a:p>
            <a:pPr marL="627063" lvl="1" indent="-342900"/>
            <a:r>
              <a:rPr lang="en-US" dirty="0" smtClean="0"/>
              <a:t>Growing complexity</a:t>
            </a:r>
          </a:p>
          <a:p>
            <a:pPr marL="804863" lvl="2" indent="-342900"/>
            <a:r>
              <a:rPr lang="en-US" dirty="0" smtClean="0"/>
              <a:t>Expected to take up to </a:t>
            </a:r>
            <a:r>
              <a:rPr lang="en-US" u="sng" dirty="0" smtClean="0"/>
              <a:t>60% longer to build</a:t>
            </a:r>
            <a:r>
              <a:rPr lang="en-US" dirty="0" smtClean="0"/>
              <a:t>* </a:t>
            </a:r>
            <a:r>
              <a:rPr lang="en-US" dirty="0"/>
              <a:t>t</a:t>
            </a:r>
            <a:r>
              <a:rPr lang="en-US" dirty="0" smtClean="0"/>
              <a:t>han KitKat</a:t>
            </a:r>
          </a:p>
          <a:p>
            <a:pPr marL="804863" lvl="2" indent="-342900"/>
            <a:r>
              <a:rPr lang="en-US" dirty="0" smtClean="0"/>
              <a:t>Complex toolset</a:t>
            </a:r>
          </a:p>
          <a:p>
            <a:pPr marL="627063" lvl="1" indent="-342900"/>
            <a:r>
              <a:rPr lang="en-US" dirty="0" smtClean="0"/>
              <a:t>Open source </a:t>
            </a:r>
            <a:r>
              <a:rPr lang="en-US" dirty="0"/>
              <a:t>project </a:t>
            </a:r>
          </a:p>
          <a:p>
            <a:pPr marL="804863" lvl="2" indent="-342900"/>
            <a:r>
              <a:rPr lang="en-US" dirty="0" smtClean="0"/>
              <a:t>Today – work with customers </a:t>
            </a:r>
          </a:p>
          <a:p>
            <a:pPr marL="804863" lvl="2" indent="-342900"/>
            <a:r>
              <a:rPr lang="en-US" dirty="0" smtClean="0"/>
              <a:t>[after GA] – work directly with </a:t>
            </a:r>
          </a:p>
          <a:p>
            <a:pPr lvl="2" indent="0">
              <a:buNone/>
            </a:pPr>
            <a:r>
              <a:rPr lang="en-US" dirty="0"/>
              <a:t>	 </a:t>
            </a:r>
            <a:r>
              <a:rPr lang="en-US" dirty="0" smtClean="0"/>
              <a:t>  source code</a:t>
            </a:r>
          </a:p>
        </p:txBody>
      </p:sp>
      <p:pic>
        <p:nvPicPr>
          <p:cNvPr id="6" name="Picture 5"/>
          <p:cNvPicPr>
            <a:picLocks noChangeAspect="1"/>
          </p:cNvPicPr>
          <p:nvPr/>
        </p:nvPicPr>
        <p:blipFill>
          <a:blip r:embed="rId2"/>
          <a:stretch>
            <a:fillRect/>
          </a:stretch>
        </p:blipFill>
        <p:spPr>
          <a:xfrm>
            <a:off x="5029200" y="2256628"/>
            <a:ext cx="3644902" cy="2265365"/>
          </a:xfrm>
          <a:prstGeom prst="rect">
            <a:avLst/>
          </a:prstGeom>
        </p:spPr>
      </p:pic>
      <p:sp>
        <p:nvSpPr>
          <p:cNvPr id="8" name="TextBox 7"/>
          <p:cNvSpPr txBox="1"/>
          <p:nvPr/>
        </p:nvSpPr>
        <p:spPr>
          <a:xfrm>
            <a:off x="2209409" y="4705350"/>
            <a:ext cx="3200791" cy="259626"/>
          </a:xfrm>
          <a:prstGeom prst="rect">
            <a:avLst/>
          </a:prstGeom>
          <a:noFill/>
        </p:spPr>
        <p:txBody>
          <a:bodyPr wrap="none" lIns="0" tIns="0" rIns="0" bIns="0" rtlCol="0">
            <a:noAutofit/>
          </a:bodyPr>
          <a:lstStyle/>
          <a:p>
            <a:pPr>
              <a:spcBef>
                <a:spcPts val="200"/>
              </a:spcBef>
              <a:spcAft>
                <a:spcPts val="200"/>
              </a:spcAft>
              <a:buClr>
                <a:schemeClr val="accent1"/>
              </a:buClr>
              <a:buSzPct val="70000"/>
            </a:pPr>
            <a:r>
              <a:rPr lang="en-US" sz="1200" dirty="0" smtClean="0">
                <a:solidFill>
                  <a:srgbClr val="5F5F5F"/>
                </a:solidFill>
              </a:rPr>
              <a:t>* Based on </a:t>
            </a:r>
            <a:r>
              <a:rPr lang="en-US" sz="1200" dirty="0" smtClean="0">
                <a:solidFill>
                  <a:srgbClr val="5F5F5F"/>
                </a:solidFill>
              </a:rPr>
              <a:t>an EA customer </a:t>
            </a:r>
            <a:r>
              <a:rPr lang="en-US" sz="1200" dirty="0" smtClean="0">
                <a:solidFill>
                  <a:srgbClr val="5F5F5F"/>
                </a:solidFill>
              </a:rPr>
              <a:t>experience.</a:t>
            </a:r>
            <a:endParaRPr lang="en-US" sz="1200" dirty="0">
              <a:solidFill>
                <a:srgbClr val="5F5F5F"/>
              </a:solidFill>
            </a:endParaRPr>
          </a:p>
        </p:txBody>
      </p:sp>
    </p:spTree>
    <p:extLst>
      <p:ext uri="{BB962C8B-B14F-4D97-AF65-F5344CB8AC3E}">
        <p14:creationId xmlns:p14="http://schemas.microsoft.com/office/powerpoint/2010/main" val="27489539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Junit Test Acceleration </a:t>
            </a:r>
            <a:endParaRPr lang="en-US" dirty="0"/>
          </a:p>
        </p:txBody>
      </p:sp>
      <p:sp>
        <p:nvSpPr>
          <p:cNvPr id="34" name="Text Placeholder 33"/>
          <p:cNvSpPr>
            <a:spLocks noGrp="1"/>
          </p:cNvSpPr>
          <p:nvPr>
            <p:ph type="body" sz="quarter" idx="13"/>
          </p:nvPr>
        </p:nvSpPr>
        <p:spPr>
          <a:xfrm>
            <a:off x="304801" y="1276350"/>
            <a:ext cx="4190999" cy="3657600"/>
          </a:xfrm>
        </p:spPr>
        <p:txBody>
          <a:bodyPr/>
          <a:lstStyle/>
          <a:p>
            <a:r>
              <a:rPr lang="en-US" sz="2000" dirty="0" smtClean="0"/>
              <a:t>Early-stage development with promising results</a:t>
            </a:r>
          </a:p>
          <a:p>
            <a:pPr lvl="2">
              <a:lnSpc>
                <a:spcPct val="150000"/>
              </a:lnSpc>
            </a:pPr>
            <a:r>
              <a:rPr lang="en-US" sz="1800" dirty="0"/>
              <a:t>Fine-grained Junit test parallelization &amp; </a:t>
            </a:r>
            <a:r>
              <a:rPr lang="en-US" sz="1800" dirty="0" smtClean="0"/>
              <a:t>distribution</a:t>
            </a:r>
          </a:p>
          <a:p>
            <a:pPr lvl="2">
              <a:lnSpc>
                <a:spcPct val="150000"/>
              </a:lnSpc>
            </a:pPr>
            <a:r>
              <a:rPr lang="en-US" sz="1800" dirty="0" smtClean="0"/>
              <a:t>Guaranteed </a:t>
            </a:r>
            <a:r>
              <a:rPr lang="en-US" sz="1800" dirty="0"/>
              <a:t>Correctness</a:t>
            </a:r>
          </a:p>
          <a:p>
            <a:pPr lvl="2">
              <a:lnSpc>
                <a:spcPct val="150000"/>
              </a:lnSpc>
            </a:pPr>
            <a:r>
              <a:rPr lang="en-US" sz="1800" dirty="0" smtClean="0"/>
              <a:t>Minimized </a:t>
            </a:r>
            <a:r>
              <a:rPr lang="en-US" sz="1800" dirty="0"/>
              <a:t>JVM overhead</a:t>
            </a:r>
          </a:p>
          <a:p>
            <a:pPr lvl="2">
              <a:lnSpc>
                <a:spcPct val="150000"/>
              </a:lnSpc>
            </a:pPr>
            <a:r>
              <a:rPr lang="en-US" sz="1800" dirty="0"/>
              <a:t>Plug-and-Play integration into Maven &amp; ANT-based builds</a:t>
            </a:r>
          </a:p>
          <a:p>
            <a:endParaRPr lang="en-US" sz="2000" dirty="0"/>
          </a:p>
        </p:txBody>
      </p:sp>
      <p:pic>
        <p:nvPicPr>
          <p:cNvPr id="15" name="Content Placeholder 14" descr="Selection_268.png"/>
          <p:cNvPicPr>
            <a:picLocks noGrp="1" noChangeAspect="1"/>
          </p:cNvPicPr>
          <p:nvPr>
            <p:ph idx="4294967295"/>
          </p:nvPr>
        </p:nvPicPr>
        <p:blipFill>
          <a:blip r:embed="rId3"/>
          <a:stretch>
            <a:fillRect/>
          </a:stretch>
        </p:blipFill>
        <p:spPr>
          <a:xfrm>
            <a:off x="4365625" y="1428750"/>
            <a:ext cx="4321175" cy="3124200"/>
          </a:xfrm>
          <a:prstGeom prst="rect">
            <a:avLst/>
          </a:prstGeom>
          <a:ln>
            <a:solidFill>
              <a:schemeClr val="bg1">
                <a:lumMod val="65000"/>
              </a:schemeClr>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073566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Bitbake</a:t>
            </a:r>
            <a:r>
              <a:rPr lang="en-US" dirty="0" smtClean="0"/>
              <a:t>:  Build tool for Embedded Linux</a:t>
            </a:r>
            <a:endParaRPr lang="en-US" i="1" dirty="0"/>
          </a:p>
        </p:txBody>
      </p:sp>
      <p:sp>
        <p:nvSpPr>
          <p:cNvPr id="2" name="Content Placeholder 1"/>
          <p:cNvSpPr>
            <a:spLocks noGrp="1"/>
          </p:cNvSpPr>
          <p:nvPr>
            <p:ph type="body" sz="quarter" idx="13"/>
          </p:nvPr>
        </p:nvSpPr>
        <p:spPr>
          <a:xfrm>
            <a:off x="304800" y="1047750"/>
            <a:ext cx="8137525" cy="3657600"/>
          </a:xfrm>
        </p:spPr>
        <p:txBody>
          <a:bodyPr>
            <a:noAutofit/>
          </a:bodyPr>
          <a:lstStyle/>
          <a:p>
            <a:r>
              <a:rPr lang="en-US" sz="2400" dirty="0" err="1" smtClean="0"/>
              <a:t>Bitbake</a:t>
            </a:r>
            <a:r>
              <a:rPr lang="en-US" sz="2400" dirty="0" smtClean="0"/>
              <a:t> is used to build a complete Linux system image</a:t>
            </a:r>
          </a:p>
          <a:p>
            <a:pPr lvl="2"/>
            <a:r>
              <a:rPr lang="en-US" dirty="0" smtClean="0"/>
              <a:t>100s of packages:  kernel, compilers, utilities, etc.</a:t>
            </a:r>
          </a:p>
          <a:p>
            <a:pPr lvl="2"/>
            <a:r>
              <a:rPr lang="en-US" dirty="0" smtClean="0"/>
              <a:t>Used in automotive vertical via the </a:t>
            </a:r>
            <a:r>
              <a:rPr lang="en-US" dirty="0" err="1" smtClean="0"/>
              <a:t>Yocto</a:t>
            </a:r>
            <a:r>
              <a:rPr lang="en-US" dirty="0" smtClean="0"/>
              <a:t> Project</a:t>
            </a:r>
          </a:p>
          <a:p>
            <a:pPr lvl="1"/>
            <a:endParaRPr lang="en-US" dirty="0" smtClean="0"/>
          </a:p>
          <a:p>
            <a:endParaRPr lang="en-US" sz="2000" dirty="0" smtClean="0"/>
          </a:p>
          <a:p>
            <a:r>
              <a:rPr lang="en-US" sz="2400" dirty="0" smtClean="0"/>
              <a:t>Smallest </a:t>
            </a:r>
            <a:r>
              <a:rPr lang="en-US" sz="2400" dirty="0" err="1"/>
              <a:t>Yocto</a:t>
            </a:r>
            <a:r>
              <a:rPr lang="en-US" sz="2400" dirty="0"/>
              <a:t> Project build is </a:t>
            </a:r>
            <a:r>
              <a:rPr lang="en-US" sz="2400" b="1" dirty="0"/>
              <a:t>4-5 hours</a:t>
            </a:r>
            <a:r>
              <a:rPr lang="en-US" sz="2400" dirty="0"/>
              <a:t> </a:t>
            </a:r>
            <a:r>
              <a:rPr lang="en-US" sz="2400" dirty="0" smtClean="0"/>
              <a:t>serially!</a:t>
            </a:r>
            <a:endParaRPr lang="en-US" sz="2000" dirty="0"/>
          </a:p>
          <a:p>
            <a:endParaRPr lang="en-US" sz="2000" b="1" dirty="0" smtClean="0"/>
          </a:p>
          <a:p>
            <a:endParaRPr lang="en-US" sz="2400" dirty="0" smtClean="0"/>
          </a:p>
        </p:txBody>
      </p:sp>
      <p:sp>
        <p:nvSpPr>
          <p:cNvPr id="6" name="AutoShape 90"/>
          <p:cNvSpPr>
            <a:spLocks noChangeArrowheads="1"/>
          </p:cNvSpPr>
          <p:nvPr/>
        </p:nvSpPr>
        <p:spPr bwMode="auto">
          <a:xfrm>
            <a:off x="-762000" y="3409950"/>
            <a:ext cx="10668000" cy="1219200"/>
          </a:xfrm>
          <a:prstGeom prst="roundRect">
            <a:avLst>
              <a:gd name="adj" fmla="val 16667"/>
            </a:avLst>
          </a:prstGeom>
          <a:solidFill>
            <a:srgbClr val="01A1E7"/>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sz="1600" b="1" dirty="0">
              <a:solidFill>
                <a:prstClr val="white"/>
              </a:solidFill>
              <a:latin typeface="Arial"/>
            </a:endParaRPr>
          </a:p>
        </p:txBody>
      </p:sp>
      <p:sp>
        <p:nvSpPr>
          <p:cNvPr id="7" name="TextBox 6"/>
          <p:cNvSpPr txBox="1"/>
          <p:nvPr/>
        </p:nvSpPr>
        <p:spPr>
          <a:xfrm>
            <a:off x="838200" y="3706282"/>
            <a:ext cx="7010400" cy="618068"/>
          </a:xfrm>
          <a:prstGeom prst="rect">
            <a:avLst/>
          </a:prstGeom>
          <a:noFill/>
        </p:spPr>
        <p:txBody>
          <a:bodyPr wrap="square" lIns="0" tIns="0" rIns="0" bIns="0" rtlCol="0">
            <a:noAutofit/>
          </a:bodyPr>
          <a:lstStyle/>
          <a:p>
            <a:pPr marL="180975" indent="-180975" algn="ctr">
              <a:spcBef>
                <a:spcPts val="200"/>
              </a:spcBef>
              <a:spcAft>
                <a:spcPts val="200"/>
              </a:spcAft>
              <a:buClr>
                <a:schemeClr val="accent1"/>
              </a:buClr>
              <a:buSzPct val="70000"/>
              <a:buFont typeface="Wingdings" pitchFamily="2" charset="2"/>
              <a:buChar char="n"/>
            </a:pPr>
            <a:r>
              <a:rPr lang="en-US" sz="4000" dirty="0" smtClean="0">
                <a:solidFill>
                  <a:schemeClr val="bg1"/>
                </a:solidFill>
              </a:rPr>
              <a:t>Challenge accepted!</a:t>
            </a:r>
          </a:p>
        </p:txBody>
      </p:sp>
    </p:spTree>
    <p:extLst>
      <p:ext uri="{BB962C8B-B14F-4D97-AF65-F5344CB8AC3E}">
        <p14:creationId xmlns:p14="http://schemas.microsoft.com/office/powerpoint/2010/main" val="2112289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Bitbake</a:t>
            </a:r>
            <a:r>
              <a:rPr lang="en-US" dirty="0" smtClean="0"/>
              <a:t>:  Acceleration Potentials Today </a:t>
            </a:r>
            <a:endParaRPr lang="en-US" dirty="0"/>
          </a:p>
        </p:txBody>
      </p:sp>
      <p:sp>
        <p:nvSpPr>
          <p:cNvPr id="10" name="TextBox 9"/>
          <p:cNvSpPr txBox="1"/>
          <p:nvPr/>
        </p:nvSpPr>
        <p:spPr>
          <a:xfrm>
            <a:off x="304800" y="4552950"/>
            <a:ext cx="8439150" cy="381000"/>
          </a:xfrm>
          <a:prstGeom prst="rect">
            <a:avLst/>
          </a:prstGeom>
          <a:noFill/>
        </p:spPr>
        <p:txBody>
          <a:bodyPr wrap="square" lIns="0" tIns="0" rIns="0" bIns="0" rtlCol="0">
            <a:noAutofit/>
          </a:bodyPr>
          <a:lstStyle/>
          <a:p>
            <a:pPr marL="0" lvl="1">
              <a:spcBef>
                <a:spcPts val="200"/>
              </a:spcBef>
              <a:spcAft>
                <a:spcPts val="200"/>
              </a:spcAft>
              <a:buClr>
                <a:schemeClr val="accent1"/>
              </a:buClr>
              <a:buSzPct val="70000"/>
            </a:pPr>
            <a:r>
              <a:rPr lang="en-US" sz="1100" dirty="0" smtClean="0"/>
              <a:t>* The </a:t>
            </a:r>
            <a:r>
              <a:rPr lang="en-US" sz="1100" dirty="0"/>
              <a:t>script to convert </a:t>
            </a:r>
            <a:r>
              <a:rPr lang="en-US" sz="1100" dirty="0" err="1" smtClean="0"/>
              <a:t>bitbake</a:t>
            </a:r>
            <a:r>
              <a:rPr lang="en-US" sz="1100" dirty="0" smtClean="0"/>
              <a:t> </a:t>
            </a:r>
            <a:r>
              <a:rPr lang="en-US" sz="1100" dirty="0" err="1"/>
              <a:t>buildstats</a:t>
            </a:r>
            <a:r>
              <a:rPr lang="en-US" sz="1100" dirty="0"/>
              <a:t> data into an </a:t>
            </a:r>
            <a:r>
              <a:rPr lang="en-US" sz="1100" dirty="0" err="1"/>
              <a:t>ElectricInsight</a:t>
            </a:r>
            <a:r>
              <a:rPr lang="en-US" sz="1100" dirty="0"/>
              <a:t> compatible annotation is available for download at </a:t>
            </a:r>
            <a:r>
              <a:rPr lang="en-US" sz="1100" dirty="0" smtClean="0"/>
              <a:t>the public</a:t>
            </a:r>
            <a:r>
              <a:rPr lang="en-US" sz="1100" dirty="0"/>
              <a:t> </a:t>
            </a:r>
            <a:r>
              <a:rPr lang="en-US" sz="1100" dirty="0" smtClean="0"/>
              <a:t> </a:t>
            </a:r>
          </a:p>
          <a:p>
            <a:pPr marL="0" lvl="1" algn="ctr">
              <a:spcBef>
                <a:spcPts val="200"/>
              </a:spcBef>
              <a:spcAft>
                <a:spcPts val="200"/>
              </a:spcAft>
              <a:buClr>
                <a:schemeClr val="accent1"/>
              </a:buClr>
              <a:buSzPct val="70000"/>
            </a:pPr>
            <a:r>
              <a:rPr lang="en-US" sz="1100" dirty="0" smtClean="0">
                <a:hlinkClick r:id="rId2"/>
              </a:rPr>
              <a:t>Electric </a:t>
            </a:r>
            <a:r>
              <a:rPr lang="en-US" sz="1100" dirty="0">
                <a:hlinkClick r:id="rId2"/>
              </a:rPr>
              <a:t>Cloud GitHub Repository</a:t>
            </a:r>
            <a:endParaRPr lang="en-US" sz="1100" dirty="0"/>
          </a:p>
          <a:p>
            <a:pPr marL="180975" indent="-180975">
              <a:spcBef>
                <a:spcPts val="200"/>
              </a:spcBef>
              <a:spcAft>
                <a:spcPts val="200"/>
              </a:spcAft>
              <a:buClr>
                <a:schemeClr val="accent1"/>
              </a:buClr>
              <a:buSzPct val="70000"/>
              <a:buFont typeface="Wingdings" pitchFamily="2" charset="2"/>
              <a:buChar char="n"/>
            </a:pPr>
            <a:endParaRPr lang="en-US" sz="1100" dirty="0" err="1" smtClean="0"/>
          </a:p>
        </p:txBody>
      </p:sp>
      <p:sp>
        <p:nvSpPr>
          <p:cNvPr id="6" name="Text Placeholder 5"/>
          <p:cNvSpPr>
            <a:spLocks noGrp="1"/>
          </p:cNvSpPr>
          <p:nvPr>
            <p:ph type="body" sz="quarter" idx="14"/>
          </p:nvPr>
        </p:nvSpPr>
        <p:spPr>
          <a:xfrm>
            <a:off x="304800" y="1107281"/>
            <a:ext cx="3733800" cy="3293269"/>
          </a:xfrm>
        </p:spPr>
        <p:txBody>
          <a:bodyPr/>
          <a:lstStyle/>
          <a:p>
            <a:r>
              <a:rPr lang="en-US" dirty="0" err="1" smtClean="0"/>
              <a:t>Bitbake</a:t>
            </a:r>
            <a:r>
              <a:rPr lang="en-US" dirty="0" smtClean="0"/>
              <a:t> </a:t>
            </a:r>
            <a:r>
              <a:rPr lang="en-US" dirty="0" err="1" smtClean="0"/>
              <a:t>buildstats</a:t>
            </a:r>
            <a:r>
              <a:rPr lang="en-US" dirty="0" smtClean="0"/>
              <a:t> data contains useful data…</a:t>
            </a:r>
          </a:p>
          <a:p>
            <a:pPr marL="457200" indent="-457200">
              <a:buFont typeface="+mj-lt"/>
              <a:buAutoNum type="arabicPeriod"/>
            </a:pPr>
            <a:r>
              <a:rPr lang="en-US" sz="1800" dirty="0" smtClean="0"/>
              <a:t>Analyze build data in </a:t>
            </a:r>
          </a:p>
          <a:p>
            <a:r>
              <a:rPr lang="en-US" sz="1800" dirty="0" smtClean="0"/>
              <a:t>         Electric Insight*</a:t>
            </a:r>
          </a:p>
          <a:p>
            <a:pPr marL="741363" lvl="1" indent="-457200">
              <a:buFont typeface="+mj-lt"/>
              <a:buAutoNum type="arabicPeriod"/>
            </a:pPr>
            <a:r>
              <a:rPr lang="en-US" sz="1600" dirty="0" smtClean="0"/>
              <a:t>Identify longest serial chain visually;</a:t>
            </a:r>
          </a:p>
          <a:p>
            <a:pPr marL="741363" lvl="1" indent="-457200">
              <a:buFont typeface="+mj-lt"/>
              <a:buAutoNum type="arabicPeriod"/>
            </a:pPr>
            <a:r>
              <a:rPr lang="en-US" sz="1600" dirty="0" smtClean="0"/>
              <a:t>Understand relative time distribution by task</a:t>
            </a:r>
            <a:endParaRPr lang="en-US" sz="1600" dirty="0"/>
          </a:p>
          <a:p>
            <a:pPr marL="457200" indent="-457200">
              <a:buFont typeface="+mj-lt"/>
              <a:buAutoNum type="arabicPeriod"/>
            </a:pPr>
            <a:r>
              <a:rPr lang="en-US" sz="1800" dirty="0" smtClean="0"/>
              <a:t>Configure </a:t>
            </a:r>
            <a:r>
              <a:rPr lang="en-US" sz="1800" dirty="0" err="1" smtClean="0"/>
              <a:t>bitbake</a:t>
            </a:r>
            <a:r>
              <a:rPr lang="en-US" sz="1800" dirty="0" smtClean="0"/>
              <a:t> to call </a:t>
            </a:r>
            <a:r>
              <a:rPr lang="en-US" sz="1800" dirty="0" err="1" smtClean="0"/>
              <a:t>emake</a:t>
            </a:r>
            <a:r>
              <a:rPr lang="en-US" sz="1800" dirty="0" smtClean="0"/>
              <a:t> instead of </a:t>
            </a:r>
            <a:r>
              <a:rPr lang="en-US" sz="1800" dirty="0" err="1" smtClean="0"/>
              <a:t>gmake</a:t>
            </a:r>
            <a:endParaRPr lang="en-US"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4800" y="1581150"/>
            <a:ext cx="5029200" cy="2051433"/>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971550"/>
            <a:ext cx="5029200" cy="3361658"/>
          </a:xfrm>
          <a:prstGeom prst="rect">
            <a:avLst/>
          </a:prstGeom>
        </p:spPr>
      </p:pic>
    </p:spTree>
    <p:extLst>
      <p:ext uri="{BB962C8B-B14F-4D97-AF65-F5344CB8AC3E}">
        <p14:creationId xmlns:p14="http://schemas.microsoft.com/office/powerpoint/2010/main" val="13373654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Bitbake</a:t>
            </a:r>
            <a:r>
              <a:rPr lang="en-US" dirty="0" smtClean="0"/>
              <a:t>: Acceleration beyond “compile” </a:t>
            </a:r>
            <a:endParaRPr lang="en-US" dirty="0"/>
          </a:p>
        </p:txBody>
      </p:sp>
      <p:sp>
        <p:nvSpPr>
          <p:cNvPr id="6" name="Text Placeholder 5"/>
          <p:cNvSpPr>
            <a:spLocks noGrp="1"/>
          </p:cNvSpPr>
          <p:nvPr>
            <p:ph type="body" sz="quarter" idx="13"/>
          </p:nvPr>
        </p:nvSpPr>
        <p:spPr/>
        <p:txBody>
          <a:bodyPr/>
          <a:lstStyle/>
          <a:p>
            <a:pPr marL="52388" lvl="1" indent="0">
              <a:buNone/>
            </a:pPr>
            <a:r>
              <a:rPr lang="en-US" sz="2400" dirty="0"/>
              <a:t>Leverage </a:t>
            </a:r>
            <a:r>
              <a:rPr lang="en-US" sz="2400" dirty="0" err="1" smtClean="0"/>
              <a:t>ElectricAccelerator</a:t>
            </a:r>
            <a:r>
              <a:rPr lang="en-US" sz="2400" dirty="0" smtClean="0"/>
              <a:t>  across </a:t>
            </a:r>
            <a:r>
              <a:rPr lang="en-US" sz="2400" dirty="0"/>
              <a:t>the entire </a:t>
            </a:r>
            <a:r>
              <a:rPr lang="en-US" sz="2400" dirty="0" smtClean="0"/>
              <a:t>process –  add parallelization</a:t>
            </a:r>
          </a:p>
          <a:p>
            <a:pPr lvl="2"/>
            <a:r>
              <a:rPr lang="en-US" dirty="0" smtClean="0"/>
              <a:t>among packages?</a:t>
            </a:r>
          </a:p>
          <a:p>
            <a:pPr lvl="2"/>
            <a:r>
              <a:rPr lang="en-US" dirty="0" smtClean="0"/>
              <a:t>among different functions?</a:t>
            </a:r>
          </a:p>
          <a:p>
            <a:pPr lvl="2"/>
            <a:r>
              <a:rPr lang="en-US" dirty="0" smtClean="0"/>
              <a:t>to existing functions?</a:t>
            </a:r>
          </a:p>
          <a:p>
            <a:pPr lvl="2"/>
            <a:endParaRPr lang="en-US" dirty="0" smtClean="0"/>
          </a:p>
          <a:p>
            <a:pPr lvl="1"/>
            <a:endParaRPr lang="en-US" dirty="0" smtClean="0"/>
          </a:p>
          <a:p>
            <a:pPr lvl="2"/>
            <a:endParaRPr lang="en-US" dirty="0"/>
          </a:p>
          <a:p>
            <a:endParaRPr lang="en-US" dirty="0"/>
          </a:p>
        </p:txBody>
      </p:sp>
      <p:pic>
        <p:nvPicPr>
          <p:cNvPr id="3" name="Picture Placeholder 2"/>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l="-448" r="-60"/>
          <a:stretch/>
        </p:blipFill>
        <p:spPr>
          <a:xfrm>
            <a:off x="4038600" y="1563687"/>
            <a:ext cx="4953000" cy="3294063"/>
          </a:xfrm>
          <a:prstGeom prst="rect">
            <a:avLst/>
          </a:prstGeom>
        </p:spPr>
      </p:pic>
    </p:spTree>
    <p:extLst>
      <p:ext uri="{BB962C8B-B14F-4D97-AF65-F5344CB8AC3E}">
        <p14:creationId xmlns:p14="http://schemas.microsoft.com/office/powerpoint/2010/main" val="15988794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2188" name="Rectangle 12"/>
          <p:cNvSpPr>
            <a:spLocks noGrp="1" noChangeArrowheads="1"/>
          </p:cNvSpPr>
          <p:nvPr>
            <p:ph type="title"/>
          </p:nvPr>
        </p:nvSpPr>
        <p:spPr>
          <a:xfrm>
            <a:off x="304800" y="260509"/>
            <a:ext cx="8134350" cy="415498"/>
          </a:xfrm>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spAutoFit/>
          </a:bodyPr>
          <a:lstStyle/>
          <a:p>
            <a:pPr eaLnBrk="0" hangingPunct="0">
              <a:lnSpc>
                <a:spcPct val="85000"/>
              </a:lnSpc>
            </a:pPr>
            <a:r>
              <a:rPr lang="en-US" dirty="0" smtClean="0"/>
              <a:t>ElectricAccelerator Roadmap</a:t>
            </a:r>
            <a:endParaRPr lang="en-US" dirty="0">
              <a:solidFill>
                <a:schemeClr val="tx1"/>
              </a:solidFill>
            </a:endParaRPr>
          </a:p>
        </p:txBody>
      </p:sp>
      <p:cxnSp>
        <p:nvCxnSpPr>
          <p:cNvPr id="41" name="Straight Connector 40"/>
          <p:cNvCxnSpPr>
            <a:stCxn id="76" idx="2"/>
          </p:cNvCxnSpPr>
          <p:nvPr/>
        </p:nvCxnSpPr>
        <p:spPr>
          <a:xfrm>
            <a:off x="8090707" y="3651388"/>
            <a:ext cx="7608" cy="690614"/>
          </a:xfrm>
          <a:prstGeom prst="line">
            <a:avLst/>
          </a:prstGeom>
        </p:spPr>
        <p:style>
          <a:lnRef idx="2">
            <a:schemeClr val="accent4"/>
          </a:lnRef>
          <a:fillRef idx="0">
            <a:schemeClr val="accent4"/>
          </a:fillRef>
          <a:effectRef idx="1">
            <a:schemeClr val="accent4"/>
          </a:effectRef>
          <a:fontRef idx="minor">
            <a:schemeClr val="tx1"/>
          </a:fontRef>
        </p:style>
      </p:cxnSp>
      <p:cxnSp>
        <p:nvCxnSpPr>
          <p:cNvPr id="58" name="Straight Connector 57"/>
          <p:cNvCxnSpPr/>
          <p:nvPr/>
        </p:nvCxnSpPr>
        <p:spPr>
          <a:xfrm>
            <a:off x="5793802" y="2261564"/>
            <a:ext cx="0" cy="1923867"/>
          </a:xfrm>
          <a:prstGeom prst="line">
            <a:avLst/>
          </a:prstGeom>
        </p:spPr>
        <p:style>
          <a:lnRef idx="2">
            <a:schemeClr val="accent4"/>
          </a:lnRef>
          <a:fillRef idx="0">
            <a:schemeClr val="accent4"/>
          </a:fillRef>
          <a:effectRef idx="1">
            <a:schemeClr val="accent4"/>
          </a:effectRef>
          <a:fontRef idx="minor">
            <a:schemeClr val="tx1"/>
          </a:fontRef>
        </p:style>
      </p:cxnSp>
      <p:grpSp>
        <p:nvGrpSpPr>
          <p:cNvPr id="5" name="Group 4"/>
          <p:cNvGrpSpPr/>
          <p:nvPr/>
        </p:nvGrpSpPr>
        <p:grpSpPr>
          <a:xfrm>
            <a:off x="3458574" y="912359"/>
            <a:ext cx="3551826" cy="1521975"/>
            <a:chOff x="3458574" y="912359"/>
            <a:chExt cx="3551826" cy="1350462"/>
          </a:xfrm>
        </p:grpSpPr>
        <p:sp>
          <p:nvSpPr>
            <p:cNvPr id="46" name="AutoShape 89"/>
            <p:cNvSpPr>
              <a:spLocks noChangeArrowheads="1"/>
            </p:cNvSpPr>
            <p:nvPr/>
          </p:nvSpPr>
          <p:spPr bwMode="auto">
            <a:xfrm>
              <a:off x="3462528" y="1200150"/>
              <a:ext cx="3547872" cy="1062671"/>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38" name="AutoShape 90"/>
            <p:cNvSpPr>
              <a:spLocks noChangeArrowheads="1"/>
            </p:cNvSpPr>
            <p:nvPr/>
          </p:nvSpPr>
          <p:spPr bwMode="auto">
            <a:xfrm>
              <a:off x="3458574" y="912359"/>
              <a:ext cx="3547872" cy="287791"/>
            </a:xfrm>
            <a:prstGeom prst="roundRect">
              <a:avLst>
                <a:gd name="adj" fmla="val 16667"/>
              </a:avLst>
            </a:prstGeom>
            <a:solidFill>
              <a:schemeClr val="accent1"/>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EA 8.0</a:t>
              </a:r>
              <a:endParaRPr lang="en-US" sz="1600" b="1" dirty="0">
                <a:solidFill>
                  <a:prstClr val="white"/>
                </a:solidFill>
                <a:latin typeface="Arial"/>
              </a:endParaRPr>
            </a:p>
          </p:txBody>
        </p:sp>
      </p:grpSp>
      <p:cxnSp>
        <p:nvCxnSpPr>
          <p:cNvPr id="49" name="Straight Connector 48"/>
          <p:cNvCxnSpPr/>
          <p:nvPr/>
        </p:nvCxnSpPr>
        <p:spPr>
          <a:xfrm>
            <a:off x="3352800" y="3773296"/>
            <a:ext cx="0" cy="627254"/>
          </a:xfrm>
          <a:prstGeom prst="line">
            <a:avLst/>
          </a:prstGeom>
        </p:spPr>
        <p:style>
          <a:lnRef idx="2">
            <a:schemeClr val="accent4"/>
          </a:lnRef>
          <a:fillRef idx="0">
            <a:schemeClr val="accent4"/>
          </a:fillRef>
          <a:effectRef idx="1">
            <a:schemeClr val="accent4"/>
          </a:effectRef>
          <a:fontRef idx="minor">
            <a:schemeClr val="tx1"/>
          </a:fontRef>
        </p:style>
      </p:cxnSp>
      <p:cxnSp>
        <p:nvCxnSpPr>
          <p:cNvPr id="70" name="Straight Connector 69"/>
          <p:cNvCxnSpPr/>
          <p:nvPr/>
        </p:nvCxnSpPr>
        <p:spPr>
          <a:xfrm>
            <a:off x="7108533" y="1094803"/>
            <a:ext cx="0" cy="3943350"/>
          </a:xfrm>
          <a:prstGeom prst="line">
            <a:avLst/>
          </a:prstGeom>
          <a:ln>
            <a:solidFill>
              <a:schemeClr val="accent2">
                <a:lumMod val="20000"/>
                <a:lumOff val="80000"/>
                <a:alpha val="37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180088" y="1094803"/>
            <a:ext cx="0" cy="3943350"/>
          </a:xfrm>
          <a:prstGeom prst="line">
            <a:avLst/>
          </a:prstGeom>
          <a:ln>
            <a:solidFill>
              <a:schemeClr val="accent2">
                <a:lumMod val="20000"/>
                <a:lumOff val="80000"/>
                <a:alpha val="37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242439" y="2172276"/>
            <a:ext cx="0" cy="2013155"/>
          </a:xfrm>
          <a:prstGeom prst="line">
            <a:avLst/>
          </a:prstGeom>
        </p:spPr>
        <p:style>
          <a:lnRef idx="2">
            <a:schemeClr val="accent4"/>
          </a:lnRef>
          <a:fillRef idx="0">
            <a:schemeClr val="accent4"/>
          </a:fillRef>
          <a:effectRef idx="1">
            <a:schemeClr val="accent4"/>
          </a:effectRef>
          <a:fontRef idx="minor">
            <a:schemeClr val="tx1"/>
          </a:fontRef>
        </p:style>
      </p:cxnSp>
      <p:grpSp>
        <p:nvGrpSpPr>
          <p:cNvPr id="10" name="Group 46"/>
          <p:cNvGrpSpPr/>
          <p:nvPr/>
        </p:nvGrpSpPr>
        <p:grpSpPr>
          <a:xfrm>
            <a:off x="44786" y="2814435"/>
            <a:ext cx="1880562" cy="900315"/>
            <a:chOff x="588255" y="1714944"/>
            <a:chExt cx="2324956" cy="930323"/>
          </a:xfrm>
        </p:grpSpPr>
        <p:sp>
          <p:nvSpPr>
            <p:cNvPr id="87" name="AutoShape 89"/>
            <p:cNvSpPr>
              <a:spLocks noChangeArrowheads="1"/>
            </p:cNvSpPr>
            <p:nvPr/>
          </p:nvSpPr>
          <p:spPr bwMode="auto">
            <a:xfrm>
              <a:off x="588255" y="1954850"/>
              <a:ext cx="2324956" cy="690417"/>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88" name="AutoShape 90"/>
            <p:cNvSpPr>
              <a:spLocks noChangeArrowheads="1"/>
            </p:cNvSpPr>
            <p:nvPr/>
          </p:nvSpPr>
          <p:spPr bwMode="auto">
            <a:xfrm>
              <a:off x="594605" y="1714944"/>
              <a:ext cx="2318606" cy="265675"/>
            </a:xfrm>
            <a:prstGeom prst="roundRect">
              <a:avLst>
                <a:gd name="adj" fmla="val 16667"/>
              </a:avLst>
            </a:prstGeom>
            <a:solidFill>
              <a:srgbClr val="FE9901"/>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Maintenance</a:t>
              </a:r>
              <a:endParaRPr lang="en-US" sz="1600" b="1" dirty="0">
                <a:solidFill>
                  <a:prstClr val="white"/>
                </a:solidFill>
                <a:latin typeface="Arial"/>
              </a:endParaRPr>
            </a:p>
          </p:txBody>
        </p:sp>
        <p:sp>
          <p:nvSpPr>
            <p:cNvPr id="89" name="Rectangle 118"/>
            <p:cNvSpPr>
              <a:spLocks noChangeArrowheads="1"/>
            </p:cNvSpPr>
            <p:nvPr/>
          </p:nvSpPr>
          <p:spPr bwMode="auto">
            <a:xfrm>
              <a:off x="615246" y="1981813"/>
              <a:ext cx="2273657" cy="544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400" dirty="0" smtClean="0">
                  <a:solidFill>
                    <a:srgbClr val="404040"/>
                  </a:solidFill>
                  <a:latin typeface="Arial" charset="0"/>
                </a:rPr>
                <a:t>7.2.1</a:t>
              </a:r>
            </a:p>
            <a:p>
              <a:pPr marL="628650" lvl="1" indent="-171450">
                <a:lnSpc>
                  <a:spcPct val="90000"/>
                </a:lnSpc>
                <a:spcBef>
                  <a:spcPct val="20000"/>
                </a:spcBef>
                <a:buFont typeface="Arial"/>
                <a:buChar char="•"/>
              </a:pPr>
              <a:r>
                <a:rPr lang="en-US" sz="1400" dirty="0" err="1" smtClean="0">
                  <a:solidFill>
                    <a:srgbClr val="404040"/>
                  </a:solidFill>
                  <a:latin typeface="Arial" charset="0"/>
                </a:rPr>
                <a:t>Heartbleed</a:t>
              </a:r>
              <a:endParaRPr lang="en-US" sz="1400" dirty="0" smtClean="0">
                <a:solidFill>
                  <a:srgbClr val="404040"/>
                </a:solidFill>
                <a:latin typeface="Arial" charset="0"/>
              </a:endParaRPr>
            </a:p>
          </p:txBody>
        </p:sp>
      </p:grpSp>
      <p:cxnSp>
        <p:nvCxnSpPr>
          <p:cNvPr id="90" name="Straight Connector 89"/>
          <p:cNvCxnSpPr>
            <a:stCxn id="87" idx="2"/>
          </p:cNvCxnSpPr>
          <p:nvPr/>
        </p:nvCxnSpPr>
        <p:spPr>
          <a:xfrm>
            <a:off x="985067" y="3714750"/>
            <a:ext cx="0" cy="477814"/>
          </a:xfrm>
          <a:prstGeom prst="line">
            <a:avLst/>
          </a:prstGeom>
        </p:spPr>
        <p:style>
          <a:lnRef idx="2">
            <a:schemeClr val="accent4"/>
          </a:lnRef>
          <a:fillRef idx="0">
            <a:schemeClr val="accent4"/>
          </a:fillRef>
          <a:effectRef idx="1">
            <a:schemeClr val="accent4"/>
          </a:effectRef>
          <a:fontRef idx="minor">
            <a:schemeClr val="tx1"/>
          </a:fontRef>
        </p:style>
      </p:cxnSp>
      <p:grpSp>
        <p:nvGrpSpPr>
          <p:cNvPr id="66" name="Group 46"/>
          <p:cNvGrpSpPr/>
          <p:nvPr/>
        </p:nvGrpSpPr>
        <p:grpSpPr>
          <a:xfrm>
            <a:off x="7237763" y="912359"/>
            <a:ext cx="1705888" cy="2739029"/>
            <a:chOff x="749375" y="1416694"/>
            <a:chExt cx="2500989" cy="3553526"/>
          </a:xfrm>
        </p:grpSpPr>
        <p:sp>
          <p:nvSpPr>
            <p:cNvPr id="76" name="AutoShape 89"/>
            <p:cNvSpPr>
              <a:spLocks noChangeArrowheads="1"/>
            </p:cNvSpPr>
            <p:nvPr/>
          </p:nvSpPr>
          <p:spPr bwMode="auto">
            <a:xfrm>
              <a:off x="749375" y="1656601"/>
              <a:ext cx="2500989" cy="3313619"/>
            </a:xfrm>
            <a:prstGeom prst="roundRect">
              <a:avLst>
                <a:gd name="adj" fmla="val 6282"/>
              </a:avLst>
            </a:prstGeom>
            <a:solidFill>
              <a:schemeClr val="accent6">
                <a:lumMod val="40000"/>
                <a:lumOff val="60000"/>
              </a:schemeClr>
            </a:soli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77" name="AutoShape 90"/>
            <p:cNvSpPr>
              <a:spLocks noChangeArrowheads="1"/>
            </p:cNvSpPr>
            <p:nvPr/>
          </p:nvSpPr>
          <p:spPr bwMode="auto">
            <a:xfrm>
              <a:off x="771685" y="1416694"/>
              <a:ext cx="2478679" cy="355894"/>
            </a:xfrm>
            <a:prstGeom prst="roundRect">
              <a:avLst>
                <a:gd name="adj" fmla="val 16667"/>
              </a:avLst>
            </a:prstGeom>
            <a:solidFill>
              <a:srgbClr val="01A1E7"/>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Backlog</a:t>
              </a:r>
              <a:endParaRPr lang="en-US" sz="1600" b="1" dirty="0">
                <a:solidFill>
                  <a:prstClr val="white"/>
                </a:solidFill>
                <a:latin typeface="Arial"/>
              </a:endParaRPr>
            </a:p>
          </p:txBody>
        </p:sp>
        <p:sp>
          <p:nvSpPr>
            <p:cNvPr id="79" name="Rectangle 118"/>
            <p:cNvSpPr>
              <a:spLocks noChangeArrowheads="1"/>
            </p:cNvSpPr>
            <p:nvPr/>
          </p:nvSpPr>
          <p:spPr bwMode="auto">
            <a:xfrm>
              <a:off x="749375" y="1817706"/>
              <a:ext cx="2500989" cy="2355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400" dirty="0">
                  <a:solidFill>
                    <a:srgbClr val="404040"/>
                  </a:solidFill>
                  <a:latin typeface="Arial" charset="0"/>
                </a:rPr>
                <a:t>Android L</a:t>
              </a:r>
            </a:p>
            <a:p>
              <a:pPr marL="171450" indent="-171450">
                <a:lnSpc>
                  <a:spcPct val="90000"/>
                </a:lnSpc>
                <a:spcBef>
                  <a:spcPct val="20000"/>
                </a:spcBef>
                <a:buFont typeface="Arial"/>
                <a:buChar char="•"/>
              </a:pPr>
              <a:r>
                <a:rPr lang="en-US" sz="1400" dirty="0" smtClean="0">
                  <a:solidFill>
                    <a:srgbClr val="404040"/>
                  </a:solidFill>
                  <a:latin typeface="Arial" charset="0"/>
                </a:rPr>
                <a:t>Embedded </a:t>
              </a:r>
              <a:r>
                <a:rPr lang="en-US" sz="1400" dirty="0" smtClean="0">
                  <a:solidFill>
                    <a:srgbClr val="404040"/>
                  </a:solidFill>
                  <a:latin typeface="Arial" charset="0"/>
                </a:rPr>
                <a:t>Linux</a:t>
              </a:r>
              <a:r>
                <a:rPr lang="en-US" sz="1400" dirty="0" smtClean="0">
                  <a:solidFill>
                    <a:srgbClr val="404040"/>
                  </a:solidFill>
                  <a:latin typeface="Arial" charset="0"/>
                </a:rPr>
                <a:t>*</a:t>
              </a:r>
              <a:endParaRPr lang="en-US" sz="1400" dirty="0" smtClean="0">
                <a:solidFill>
                  <a:srgbClr val="404040"/>
                </a:solidFill>
                <a:latin typeface="Arial" charset="0"/>
              </a:endParaRPr>
            </a:p>
            <a:p>
              <a:pPr marL="171450" indent="-171450">
                <a:lnSpc>
                  <a:spcPct val="90000"/>
                </a:lnSpc>
                <a:spcBef>
                  <a:spcPct val="20000"/>
                </a:spcBef>
                <a:buFont typeface="Arial"/>
                <a:buChar char="•"/>
              </a:pPr>
              <a:r>
                <a:rPr lang="en-US" sz="1400" dirty="0" smtClean="0">
                  <a:solidFill>
                    <a:srgbClr val="404040"/>
                  </a:solidFill>
                  <a:latin typeface="Arial" charset="0"/>
                </a:rPr>
                <a:t>Junit test acceleration</a:t>
              </a:r>
              <a:r>
                <a:rPr lang="en-US" sz="1400" dirty="0" smtClean="0">
                  <a:solidFill>
                    <a:srgbClr val="404040"/>
                  </a:solidFill>
                  <a:latin typeface="Arial" charset="0"/>
                </a:rPr>
                <a:t>*</a:t>
              </a:r>
              <a:endParaRPr lang="en-US" sz="1400" dirty="0" smtClean="0">
                <a:solidFill>
                  <a:srgbClr val="404040"/>
                </a:solidFill>
                <a:latin typeface="Arial" charset="0"/>
              </a:endParaRPr>
            </a:p>
            <a:p>
              <a:pPr marL="171450" indent="-171450">
                <a:lnSpc>
                  <a:spcPct val="90000"/>
                </a:lnSpc>
                <a:spcBef>
                  <a:spcPct val="20000"/>
                </a:spcBef>
                <a:buFont typeface="Arial"/>
                <a:buChar char="•"/>
              </a:pPr>
              <a:r>
                <a:rPr lang="en-US" sz="1400" dirty="0" smtClean="0">
                  <a:solidFill>
                    <a:srgbClr val="404040"/>
                  </a:solidFill>
                  <a:latin typeface="Arial" charset="0"/>
                </a:rPr>
                <a:t>64-bit </a:t>
              </a:r>
              <a:r>
                <a:rPr lang="en-US" sz="1400" dirty="0" smtClean="0">
                  <a:solidFill>
                    <a:srgbClr val="404040"/>
                  </a:solidFill>
                  <a:latin typeface="Arial" charset="0"/>
                </a:rPr>
                <a:t>Cygwin</a:t>
              </a:r>
            </a:p>
            <a:p>
              <a:pPr marL="171450" indent="-171450">
                <a:lnSpc>
                  <a:spcPct val="90000"/>
                </a:lnSpc>
                <a:spcBef>
                  <a:spcPct val="20000"/>
                </a:spcBef>
                <a:buFont typeface="Arial"/>
                <a:buChar char="•"/>
              </a:pPr>
              <a:r>
                <a:rPr lang="en-US" sz="1400" dirty="0" smtClean="0">
                  <a:solidFill>
                    <a:srgbClr val="404040"/>
                  </a:solidFill>
                  <a:latin typeface="Arial" charset="0"/>
                </a:rPr>
                <a:t>Virtualization assessment</a:t>
              </a:r>
            </a:p>
          </p:txBody>
        </p:sp>
      </p:grpSp>
      <p:sp>
        <p:nvSpPr>
          <p:cNvPr id="48" name="Rectangle 118"/>
          <p:cNvSpPr>
            <a:spLocks noChangeArrowheads="1"/>
          </p:cNvSpPr>
          <p:nvPr/>
        </p:nvSpPr>
        <p:spPr bwMode="auto">
          <a:xfrm>
            <a:off x="3462528" y="1200150"/>
            <a:ext cx="3547872" cy="1234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285750" indent="-285750">
              <a:lnSpc>
                <a:spcPct val="90000"/>
              </a:lnSpc>
              <a:spcBef>
                <a:spcPct val="20000"/>
              </a:spcBef>
              <a:buFont typeface="Arial" panose="020B0604020202020204" pitchFamily="34" charset="0"/>
              <a:buChar char="•"/>
            </a:pPr>
            <a:r>
              <a:rPr lang="en-US" sz="1400" dirty="0" smtClean="0">
                <a:solidFill>
                  <a:srgbClr val="404040"/>
                </a:solidFill>
                <a:latin typeface="Arial" charset="0"/>
              </a:rPr>
              <a:t>Performance </a:t>
            </a:r>
            <a:r>
              <a:rPr lang="en-US" sz="1400" dirty="0" smtClean="0">
                <a:solidFill>
                  <a:srgbClr val="404040"/>
                </a:solidFill>
                <a:latin typeface="Arial" charset="0"/>
              </a:rPr>
              <a:t>optimization</a:t>
            </a:r>
          </a:p>
          <a:p>
            <a:pPr marL="606704" lvl="1" indent="-285750">
              <a:lnSpc>
                <a:spcPct val="90000"/>
              </a:lnSpc>
              <a:spcBef>
                <a:spcPct val="20000"/>
              </a:spcBef>
              <a:buFont typeface="Arial" panose="020B0604020202020204" pitchFamily="34" charset="0"/>
              <a:buChar char="•"/>
            </a:pPr>
            <a:r>
              <a:rPr lang="en-US" sz="1400" dirty="0" smtClean="0">
                <a:solidFill>
                  <a:srgbClr val="404040"/>
                </a:solidFill>
                <a:latin typeface="Arial" charset="0"/>
              </a:rPr>
              <a:t>Caching </a:t>
            </a:r>
            <a:r>
              <a:rPr lang="en-US" sz="1400" dirty="0" smtClean="0">
                <a:solidFill>
                  <a:srgbClr val="404040"/>
                </a:solidFill>
                <a:latin typeface="Arial" charset="0"/>
              </a:rPr>
              <a:t>(Linux/Solaris, GCC</a:t>
            </a:r>
            <a:r>
              <a:rPr lang="en-US" sz="1400" dirty="0" smtClean="0">
                <a:solidFill>
                  <a:srgbClr val="404040"/>
                </a:solidFill>
                <a:latin typeface="Arial" charset="0"/>
              </a:rPr>
              <a:t>)</a:t>
            </a:r>
          </a:p>
          <a:p>
            <a:pPr marL="285750" indent="-285750">
              <a:lnSpc>
                <a:spcPct val="90000"/>
              </a:lnSpc>
              <a:spcBef>
                <a:spcPct val="20000"/>
              </a:spcBef>
              <a:buFont typeface="Arial" panose="020B0604020202020204" pitchFamily="34" charset="0"/>
              <a:buChar char="•"/>
            </a:pPr>
            <a:r>
              <a:rPr lang="en-US" sz="1400" dirty="0" smtClean="0">
                <a:solidFill>
                  <a:srgbClr val="404040"/>
                </a:solidFill>
                <a:latin typeface="Arial" charset="0"/>
              </a:rPr>
              <a:t>New platform</a:t>
            </a:r>
          </a:p>
          <a:p>
            <a:pPr marL="606704" lvl="1" indent="-285750">
              <a:lnSpc>
                <a:spcPct val="90000"/>
              </a:lnSpc>
              <a:spcBef>
                <a:spcPct val="20000"/>
              </a:spcBef>
              <a:buFont typeface="Arial" panose="020B0604020202020204" pitchFamily="34" charset="0"/>
              <a:buChar char="•"/>
            </a:pPr>
            <a:r>
              <a:rPr lang="en-US" sz="1400" dirty="0" smtClean="0">
                <a:solidFill>
                  <a:srgbClr val="404040"/>
                </a:solidFill>
                <a:latin typeface="Arial" charset="0"/>
              </a:rPr>
              <a:t>RHEL 7</a:t>
            </a:r>
          </a:p>
          <a:p>
            <a:pPr marL="606704" lvl="1" indent="-285750">
              <a:lnSpc>
                <a:spcPct val="90000"/>
              </a:lnSpc>
              <a:spcBef>
                <a:spcPct val="20000"/>
              </a:spcBef>
              <a:buFont typeface="Arial" panose="020B0604020202020204" pitchFamily="34" charset="0"/>
              <a:buChar char="•"/>
            </a:pPr>
            <a:r>
              <a:rPr lang="en-US" sz="1400" dirty="0" smtClean="0">
                <a:solidFill>
                  <a:srgbClr val="404040"/>
                </a:solidFill>
                <a:latin typeface="Arial" charset="0"/>
              </a:rPr>
              <a:t>Windows </a:t>
            </a:r>
            <a:r>
              <a:rPr lang="en-US" sz="1400" dirty="0" smtClean="0">
                <a:solidFill>
                  <a:srgbClr val="404040"/>
                </a:solidFill>
                <a:latin typeface="Arial" charset="0"/>
              </a:rPr>
              <a:t>2012</a:t>
            </a:r>
          </a:p>
        </p:txBody>
      </p:sp>
      <p:grpSp>
        <p:nvGrpSpPr>
          <p:cNvPr id="50" name="Group 46"/>
          <p:cNvGrpSpPr/>
          <p:nvPr/>
        </p:nvGrpSpPr>
        <p:grpSpPr>
          <a:xfrm>
            <a:off x="2209800" y="3333750"/>
            <a:ext cx="1707813" cy="771762"/>
            <a:chOff x="588255" y="1714944"/>
            <a:chExt cx="2324956" cy="930323"/>
          </a:xfrm>
        </p:grpSpPr>
        <p:sp>
          <p:nvSpPr>
            <p:cNvPr id="51" name="AutoShape 89"/>
            <p:cNvSpPr>
              <a:spLocks noChangeArrowheads="1"/>
            </p:cNvSpPr>
            <p:nvPr/>
          </p:nvSpPr>
          <p:spPr bwMode="auto">
            <a:xfrm>
              <a:off x="588255" y="1954850"/>
              <a:ext cx="2324956" cy="690417"/>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52" name="AutoShape 90"/>
            <p:cNvSpPr>
              <a:spLocks noChangeArrowheads="1"/>
            </p:cNvSpPr>
            <p:nvPr/>
          </p:nvSpPr>
          <p:spPr bwMode="auto">
            <a:xfrm>
              <a:off x="594605" y="1714944"/>
              <a:ext cx="2318606" cy="265675"/>
            </a:xfrm>
            <a:prstGeom prst="roundRect">
              <a:avLst>
                <a:gd name="adj" fmla="val 16667"/>
              </a:avLst>
            </a:prstGeom>
            <a:solidFill>
              <a:schemeClr val="accent2"/>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Maintenance</a:t>
              </a:r>
              <a:endParaRPr lang="en-US" sz="1600" b="1" dirty="0">
                <a:solidFill>
                  <a:prstClr val="white"/>
                </a:solidFill>
                <a:latin typeface="Arial"/>
              </a:endParaRPr>
            </a:p>
          </p:txBody>
        </p:sp>
        <p:sp>
          <p:nvSpPr>
            <p:cNvPr id="53" name="Rectangle 118"/>
            <p:cNvSpPr>
              <a:spLocks noChangeArrowheads="1"/>
            </p:cNvSpPr>
            <p:nvPr/>
          </p:nvSpPr>
          <p:spPr bwMode="auto">
            <a:xfrm>
              <a:off x="615245" y="1981813"/>
              <a:ext cx="2273657" cy="540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400" dirty="0" smtClean="0">
                  <a:solidFill>
                    <a:srgbClr val="404040"/>
                  </a:solidFill>
                  <a:latin typeface="Arial" charset="0"/>
                </a:rPr>
                <a:t>7.2.2</a:t>
              </a:r>
            </a:p>
            <a:p>
              <a:pPr marL="492404" lvl="1" indent="-171450">
                <a:lnSpc>
                  <a:spcPct val="90000"/>
                </a:lnSpc>
                <a:spcBef>
                  <a:spcPct val="20000"/>
                </a:spcBef>
                <a:buFont typeface="Arial"/>
                <a:buChar char="•"/>
              </a:pPr>
              <a:r>
                <a:rPr lang="en-US" sz="1400" dirty="0" smtClean="0">
                  <a:solidFill>
                    <a:srgbClr val="404040"/>
                  </a:solidFill>
                  <a:latin typeface="Arial" charset="0"/>
                </a:rPr>
                <a:t>LOFS fixes</a:t>
              </a:r>
            </a:p>
          </p:txBody>
        </p:sp>
      </p:grpSp>
      <p:sp>
        <p:nvSpPr>
          <p:cNvPr id="4" name="TextBox 3"/>
          <p:cNvSpPr txBox="1"/>
          <p:nvPr/>
        </p:nvSpPr>
        <p:spPr>
          <a:xfrm>
            <a:off x="2209409" y="4705350"/>
            <a:ext cx="3200791" cy="259626"/>
          </a:xfrm>
          <a:prstGeom prst="rect">
            <a:avLst/>
          </a:prstGeom>
          <a:noFill/>
        </p:spPr>
        <p:txBody>
          <a:bodyPr wrap="none" lIns="0" tIns="0" rIns="0" bIns="0" rtlCol="0">
            <a:noAutofit/>
          </a:bodyPr>
          <a:lstStyle/>
          <a:p>
            <a:pPr>
              <a:spcBef>
                <a:spcPts val="200"/>
              </a:spcBef>
              <a:spcAft>
                <a:spcPts val="200"/>
              </a:spcAft>
              <a:buClr>
                <a:schemeClr val="accent1"/>
              </a:buClr>
              <a:buSzPct val="70000"/>
            </a:pPr>
            <a:r>
              <a:rPr lang="en-US" sz="1200" dirty="0" smtClean="0">
                <a:solidFill>
                  <a:srgbClr val="5F5F5F"/>
                </a:solidFill>
              </a:rPr>
              <a:t>* </a:t>
            </a:r>
            <a:r>
              <a:rPr lang="en-US" sz="1200" dirty="0">
                <a:solidFill>
                  <a:srgbClr val="5F5F5F"/>
                </a:solidFill>
              </a:rPr>
              <a:t>Pending viability</a:t>
            </a:r>
          </a:p>
        </p:txBody>
      </p:sp>
      <p:graphicFrame>
        <p:nvGraphicFramePr>
          <p:cNvPr id="35" name="Content Placeholder 44"/>
          <p:cNvGraphicFramePr>
            <a:graphicFrameLocks/>
          </p:cNvGraphicFramePr>
          <p:nvPr>
            <p:extLst>
              <p:ext uri="{D42A27DB-BD31-4B8C-83A1-F6EECF244321}">
                <p14:modId xmlns:p14="http://schemas.microsoft.com/office/powerpoint/2010/main" val="979621014"/>
              </p:ext>
            </p:extLst>
          </p:nvPr>
        </p:nvGraphicFramePr>
        <p:xfrm>
          <a:off x="152400" y="4185431"/>
          <a:ext cx="8839200" cy="374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46"/>
          <p:cNvGrpSpPr/>
          <p:nvPr/>
        </p:nvGrpSpPr>
        <p:grpSpPr>
          <a:xfrm>
            <a:off x="49922" y="912359"/>
            <a:ext cx="1880562" cy="1353133"/>
            <a:chOff x="588255" y="1416694"/>
            <a:chExt cx="2324956" cy="1249149"/>
          </a:xfrm>
        </p:grpSpPr>
        <p:sp>
          <p:nvSpPr>
            <p:cNvPr id="59" name="AutoShape 89"/>
            <p:cNvSpPr>
              <a:spLocks noChangeArrowheads="1"/>
            </p:cNvSpPr>
            <p:nvPr/>
          </p:nvSpPr>
          <p:spPr bwMode="auto">
            <a:xfrm>
              <a:off x="588255" y="1656602"/>
              <a:ext cx="2324956" cy="1009241"/>
            </a:xfrm>
            <a:prstGeom prst="roundRect">
              <a:avLst>
                <a:gd name="adj" fmla="val 6282"/>
              </a:avLst>
            </a:prstGeom>
            <a:gradFill rotWithShape="1">
              <a:gsLst>
                <a:gs pos="0">
                  <a:srgbClr val="DFE3E5"/>
                </a:gs>
                <a:gs pos="100000">
                  <a:srgbClr val="DFE3E5">
                    <a:gamma/>
                    <a:shade val="83137"/>
                    <a:invGamma/>
                  </a:srgbClr>
                </a:gs>
              </a:gsLst>
              <a:lin ang="5400000" scaled="1"/>
            </a:grad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65" name="AutoShape 90"/>
            <p:cNvSpPr>
              <a:spLocks noChangeArrowheads="1"/>
            </p:cNvSpPr>
            <p:nvPr/>
          </p:nvSpPr>
          <p:spPr bwMode="auto">
            <a:xfrm>
              <a:off x="594605" y="1416694"/>
              <a:ext cx="2318606" cy="265675"/>
            </a:xfrm>
            <a:prstGeom prst="roundRect">
              <a:avLst>
                <a:gd name="adj" fmla="val 16667"/>
              </a:avLst>
            </a:prstGeom>
            <a:solidFill>
              <a:schemeClr val="accent1"/>
            </a:solidFill>
            <a:ln w="9525">
              <a:solidFill>
                <a:srgbClr val="004874"/>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600" b="1" dirty="0" smtClean="0">
                  <a:solidFill>
                    <a:prstClr val="white"/>
                  </a:solidFill>
                  <a:latin typeface="Arial"/>
                </a:rPr>
                <a:t>EA 7.2</a:t>
              </a:r>
              <a:endParaRPr lang="en-US" sz="1600" b="1" dirty="0">
                <a:solidFill>
                  <a:prstClr val="white"/>
                </a:solidFill>
                <a:latin typeface="Arial"/>
              </a:endParaRPr>
            </a:p>
          </p:txBody>
        </p:sp>
        <p:sp>
          <p:nvSpPr>
            <p:cNvPr id="74" name="Rectangle 118"/>
            <p:cNvSpPr>
              <a:spLocks noChangeArrowheads="1"/>
            </p:cNvSpPr>
            <p:nvPr/>
          </p:nvSpPr>
          <p:spPr bwMode="auto">
            <a:xfrm>
              <a:off x="615246" y="1683566"/>
              <a:ext cx="2297965" cy="85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400" dirty="0" err="1" smtClean="0">
                  <a:solidFill>
                    <a:srgbClr val="404040"/>
                  </a:solidFill>
                  <a:latin typeface="Arial" charset="0"/>
                </a:rPr>
                <a:t>Emake</a:t>
              </a:r>
              <a:r>
                <a:rPr lang="en-US" sz="1400" dirty="0" smtClean="0">
                  <a:solidFill>
                    <a:srgbClr val="404040"/>
                  </a:solidFill>
                  <a:latin typeface="Arial" charset="0"/>
                </a:rPr>
                <a:t> usability</a:t>
              </a:r>
            </a:p>
            <a:p>
              <a:pPr marL="171450" indent="-171450">
                <a:lnSpc>
                  <a:spcPct val="90000"/>
                </a:lnSpc>
                <a:spcBef>
                  <a:spcPct val="20000"/>
                </a:spcBef>
                <a:buFont typeface="Arial"/>
                <a:buChar char="•"/>
              </a:pPr>
              <a:r>
                <a:rPr lang="en-US" sz="1400" dirty="0" smtClean="0">
                  <a:solidFill>
                    <a:srgbClr val="404040"/>
                  </a:solidFill>
                  <a:latin typeface="Arial" charset="0"/>
                </a:rPr>
                <a:t>Hybrid configuration</a:t>
              </a:r>
            </a:p>
            <a:p>
              <a:pPr marL="171450" indent="-171450">
                <a:lnSpc>
                  <a:spcPct val="90000"/>
                </a:lnSpc>
                <a:spcBef>
                  <a:spcPct val="20000"/>
                </a:spcBef>
                <a:buFont typeface="Arial"/>
                <a:buChar char="•"/>
              </a:pPr>
              <a:endParaRPr lang="en-US" sz="1200" dirty="0" smtClean="0">
                <a:solidFill>
                  <a:srgbClr val="404040"/>
                </a:solidFill>
                <a:latin typeface="Arial" charset="0"/>
              </a:endParaRPr>
            </a:p>
          </p:txBody>
        </p:sp>
      </p:grpSp>
      <p:grpSp>
        <p:nvGrpSpPr>
          <p:cNvPr id="3" name="Group 2"/>
          <p:cNvGrpSpPr/>
          <p:nvPr/>
        </p:nvGrpSpPr>
        <p:grpSpPr>
          <a:xfrm>
            <a:off x="3505200" y="2571751"/>
            <a:ext cx="3528683" cy="760208"/>
            <a:chOff x="3634117" y="966930"/>
            <a:chExt cx="3528683" cy="849325"/>
          </a:xfrm>
          <a:solidFill>
            <a:schemeClr val="accent6">
              <a:lumMod val="40000"/>
              <a:lumOff val="60000"/>
            </a:schemeClr>
          </a:solidFill>
        </p:grpSpPr>
        <p:sp>
          <p:nvSpPr>
            <p:cNvPr id="34" name="AutoShape 89"/>
            <p:cNvSpPr>
              <a:spLocks noChangeArrowheads="1"/>
            </p:cNvSpPr>
            <p:nvPr/>
          </p:nvSpPr>
          <p:spPr bwMode="auto">
            <a:xfrm>
              <a:off x="3634117" y="966930"/>
              <a:ext cx="3528683" cy="815297"/>
            </a:xfrm>
            <a:prstGeom prst="roundRect">
              <a:avLst>
                <a:gd name="adj" fmla="val 6282"/>
              </a:avLst>
            </a:prstGeom>
            <a:grpFill/>
            <a:ln w="9525">
              <a:solidFill>
                <a:srgbClr val="DFE3E5"/>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18288" anchor="t" anchorCtr="0"/>
            <a:lstStyle/>
            <a:p>
              <a:endParaRPr lang="en-US" dirty="0">
                <a:solidFill>
                  <a:srgbClr val="404040"/>
                </a:solidFill>
                <a:latin typeface="Arial"/>
              </a:endParaRPr>
            </a:p>
          </p:txBody>
        </p:sp>
        <p:sp>
          <p:nvSpPr>
            <p:cNvPr id="36" name="Rectangle 118"/>
            <p:cNvSpPr>
              <a:spLocks noChangeArrowheads="1"/>
            </p:cNvSpPr>
            <p:nvPr/>
          </p:nvSpPr>
          <p:spPr bwMode="auto">
            <a:xfrm>
              <a:off x="3675082" y="966930"/>
              <a:ext cx="3487718" cy="84932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71450" indent="-171450">
                <a:lnSpc>
                  <a:spcPct val="90000"/>
                </a:lnSpc>
                <a:spcBef>
                  <a:spcPct val="20000"/>
                </a:spcBef>
                <a:buFont typeface="Arial"/>
                <a:buChar char="•"/>
              </a:pPr>
              <a:r>
                <a:rPr lang="en-US" sz="1400" dirty="0" smtClean="0">
                  <a:solidFill>
                    <a:srgbClr val="404040"/>
                  </a:solidFill>
                  <a:latin typeface="Arial" charset="0"/>
                </a:rPr>
                <a:t>Android L optimizations</a:t>
              </a:r>
            </a:p>
            <a:p>
              <a:pPr marL="171450" indent="-171450">
                <a:lnSpc>
                  <a:spcPct val="90000"/>
                </a:lnSpc>
                <a:spcBef>
                  <a:spcPct val="20000"/>
                </a:spcBef>
                <a:buFont typeface="Arial"/>
                <a:buChar char="•"/>
              </a:pPr>
              <a:r>
                <a:rPr lang="en-US" sz="1400" dirty="0" smtClean="0">
                  <a:solidFill>
                    <a:srgbClr val="404040"/>
                  </a:solidFill>
                  <a:latin typeface="Arial" charset="0"/>
                </a:rPr>
                <a:t>Junit </a:t>
              </a:r>
              <a:r>
                <a:rPr lang="en-US" sz="1400" dirty="0">
                  <a:solidFill>
                    <a:srgbClr val="404040"/>
                  </a:solidFill>
                  <a:latin typeface="Arial" charset="0"/>
                </a:rPr>
                <a:t>test acceleration </a:t>
              </a:r>
              <a:r>
                <a:rPr lang="en-US" sz="1400" dirty="0" smtClean="0">
                  <a:solidFill>
                    <a:srgbClr val="404040"/>
                  </a:solidFill>
                  <a:latin typeface="Arial" charset="0"/>
                </a:rPr>
                <a:t>feasibility </a:t>
              </a:r>
              <a:endParaRPr lang="en-US" sz="1400" dirty="0">
                <a:solidFill>
                  <a:srgbClr val="404040"/>
                </a:solidFill>
                <a:latin typeface="Arial" charset="0"/>
              </a:endParaRPr>
            </a:p>
            <a:p>
              <a:pPr marL="171450" indent="-171450">
                <a:lnSpc>
                  <a:spcPct val="90000"/>
                </a:lnSpc>
                <a:spcBef>
                  <a:spcPct val="20000"/>
                </a:spcBef>
                <a:buFont typeface="Arial"/>
                <a:buChar char="•"/>
              </a:pPr>
              <a:r>
                <a:rPr lang="en-US" sz="1400" dirty="0">
                  <a:solidFill>
                    <a:srgbClr val="404040"/>
                  </a:solidFill>
                  <a:latin typeface="Arial" charset="0"/>
                </a:rPr>
                <a:t>Embedded Linux (</a:t>
              </a:r>
              <a:r>
                <a:rPr lang="en-US" sz="1400" dirty="0" err="1">
                  <a:solidFill>
                    <a:srgbClr val="404040"/>
                  </a:solidFill>
                  <a:latin typeface="Arial" charset="0"/>
                </a:rPr>
                <a:t>Bitbake</a:t>
              </a:r>
              <a:r>
                <a:rPr lang="en-US" sz="1400" dirty="0">
                  <a:solidFill>
                    <a:srgbClr val="404040"/>
                  </a:solidFill>
                  <a:latin typeface="Arial" charset="0"/>
                </a:rPr>
                <a:t>) </a:t>
              </a:r>
              <a:r>
                <a:rPr lang="en-US" sz="1400" dirty="0" smtClean="0">
                  <a:solidFill>
                    <a:srgbClr val="404040"/>
                  </a:solidFill>
                  <a:latin typeface="Arial" charset="0"/>
                </a:rPr>
                <a:t>feasibility  </a:t>
              </a:r>
              <a:endParaRPr lang="en-US" sz="1200" dirty="0" smtClean="0">
                <a:solidFill>
                  <a:srgbClr val="404040"/>
                </a:solidFill>
                <a:latin typeface="Arial" charset="0"/>
              </a:endParaRPr>
            </a:p>
          </p:txBody>
        </p:sp>
      </p:grpSp>
      <p:sp>
        <p:nvSpPr>
          <p:cNvPr id="39" name="Rectangle 38"/>
          <p:cNvSpPr/>
          <p:nvPr/>
        </p:nvSpPr>
        <p:spPr>
          <a:xfrm>
            <a:off x="-76200" y="760927"/>
            <a:ext cx="7237754" cy="3411023"/>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040774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260509"/>
            <a:ext cx="8134350" cy="459581"/>
          </a:xfrm>
        </p:spPr>
        <p:txBody>
          <a:bodyPr/>
          <a:lstStyle/>
          <a:p>
            <a:r>
              <a:rPr lang="en-US" dirty="0" smtClean="0"/>
              <a:t>ElectricAccelerator Product Strategy</a:t>
            </a:r>
            <a:endParaRPr lang="en-US" dirty="0"/>
          </a:p>
        </p:txBody>
      </p:sp>
      <p:sp>
        <p:nvSpPr>
          <p:cNvPr id="5" name="Text Placeholder 2"/>
          <p:cNvSpPr>
            <a:spLocks noGrp="1"/>
          </p:cNvSpPr>
          <p:nvPr>
            <p:ph type="body" sz="quarter" idx="13"/>
          </p:nvPr>
        </p:nvSpPr>
        <p:spPr>
          <a:xfrm>
            <a:off x="2438400" y="1259681"/>
            <a:ext cx="5562600" cy="3293269"/>
          </a:xfrm>
        </p:spPr>
        <p:txBody>
          <a:bodyPr/>
          <a:lstStyle/>
          <a:p>
            <a:pPr>
              <a:lnSpc>
                <a:spcPct val="130000"/>
              </a:lnSpc>
            </a:pPr>
            <a:r>
              <a:rPr lang="en-US" sz="2000" dirty="0" smtClean="0"/>
              <a:t>Performance</a:t>
            </a:r>
          </a:p>
          <a:p>
            <a:pPr>
              <a:lnSpc>
                <a:spcPct val="130000"/>
              </a:lnSpc>
            </a:pPr>
            <a:endParaRPr lang="en-US" sz="2000" dirty="0"/>
          </a:p>
          <a:p>
            <a:pPr>
              <a:lnSpc>
                <a:spcPct val="130000"/>
              </a:lnSpc>
            </a:pPr>
            <a:r>
              <a:rPr lang="en-US" sz="2000" dirty="0" smtClean="0"/>
              <a:t>Solve more problems</a:t>
            </a:r>
          </a:p>
          <a:p>
            <a:pPr>
              <a:lnSpc>
                <a:spcPct val="130000"/>
              </a:lnSpc>
            </a:pPr>
            <a:endParaRPr lang="en-US" sz="2000" dirty="0"/>
          </a:p>
          <a:p>
            <a:pPr>
              <a:lnSpc>
                <a:spcPct val="130000"/>
              </a:lnSpc>
            </a:pPr>
            <a:r>
              <a:rPr lang="en-US" sz="2000" dirty="0" smtClean="0"/>
              <a:t>Accessible to more customers</a:t>
            </a:r>
          </a:p>
        </p:txBody>
      </p:sp>
      <p:sp>
        <p:nvSpPr>
          <p:cNvPr id="6" name="Oval 5"/>
          <p:cNvSpPr/>
          <p:nvPr/>
        </p:nvSpPr>
        <p:spPr>
          <a:xfrm>
            <a:off x="1524000" y="1183481"/>
            <a:ext cx="762000" cy="762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sz="3600" b="1" dirty="0" smtClean="0">
                <a:solidFill>
                  <a:srgbClr val="FFFFFF"/>
                </a:solidFill>
                <a:latin typeface="Calibri"/>
                <a:cs typeface="Calibri"/>
              </a:rPr>
              <a:t>1</a:t>
            </a:r>
          </a:p>
        </p:txBody>
      </p:sp>
      <p:sp>
        <p:nvSpPr>
          <p:cNvPr id="7" name="Oval 6"/>
          <p:cNvSpPr/>
          <p:nvPr/>
        </p:nvSpPr>
        <p:spPr>
          <a:xfrm>
            <a:off x="1524000" y="2052637"/>
            <a:ext cx="762000" cy="762000"/>
          </a:xfrm>
          <a:prstGeom prst="ellipse">
            <a:avLst/>
          </a:prstGeom>
          <a:solidFill>
            <a:srgbClr val="01A1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sz="3600" b="1" dirty="0">
                <a:solidFill>
                  <a:srgbClr val="FFFFFF"/>
                </a:solidFill>
                <a:latin typeface="Calibri"/>
                <a:cs typeface="Calibri"/>
              </a:rPr>
              <a:t>2</a:t>
            </a:r>
            <a:endParaRPr lang="en-US" sz="3600" b="1" dirty="0" smtClean="0">
              <a:solidFill>
                <a:srgbClr val="FFFFFF"/>
              </a:solidFill>
              <a:latin typeface="Calibri"/>
              <a:cs typeface="Calibri"/>
            </a:endParaRPr>
          </a:p>
        </p:txBody>
      </p:sp>
      <p:sp>
        <p:nvSpPr>
          <p:cNvPr id="8" name="Oval 7"/>
          <p:cNvSpPr/>
          <p:nvPr/>
        </p:nvSpPr>
        <p:spPr>
          <a:xfrm>
            <a:off x="1524000" y="2921793"/>
            <a:ext cx="762000" cy="762000"/>
          </a:xfrm>
          <a:prstGeom prst="ellipse">
            <a:avLst/>
          </a:prstGeom>
          <a:solidFill>
            <a:srgbClr val="01A1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sz="3600" b="1" dirty="0" smtClean="0">
                <a:solidFill>
                  <a:srgbClr val="FFFFFF"/>
                </a:solidFill>
                <a:latin typeface="Calibri"/>
                <a:cs typeface="Calibri"/>
              </a:rPr>
              <a:t>3</a:t>
            </a:r>
          </a:p>
        </p:txBody>
      </p:sp>
      <p:sp>
        <p:nvSpPr>
          <p:cNvPr id="11" name="Rectangle 10"/>
          <p:cNvSpPr/>
          <p:nvPr/>
        </p:nvSpPr>
        <p:spPr>
          <a:xfrm>
            <a:off x="9" y="781541"/>
            <a:ext cx="9143999" cy="4361961"/>
          </a:xfrm>
          <a:prstGeom prst="rect">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Content Placeholder 2"/>
          <p:cNvSpPr txBox="1">
            <a:spLocks/>
          </p:cNvSpPr>
          <p:nvPr/>
        </p:nvSpPr>
        <p:spPr>
          <a:xfrm>
            <a:off x="284977" y="915744"/>
            <a:ext cx="7904571" cy="3763283"/>
          </a:xfrm>
          <a:prstGeom prst="rect">
            <a:avLst/>
          </a:prstGeom>
        </p:spPr>
        <p:txBody>
          <a:bodyPr anchor="ctr">
            <a:noAutofit/>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kern="1200" baseline="0">
                <a:solidFill>
                  <a:srgbClr val="5F5F5F"/>
                </a:solidFill>
                <a:latin typeface="+mn-lt"/>
                <a:ea typeface="+mn-ea"/>
                <a:cs typeface="+mn-cs"/>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b="0" kern="1200">
                <a:solidFill>
                  <a:srgbClr val="5F5F5F"/>
                </a:solidFill>
                <a:latin typeface="+mn-lt"/>
                <a:ea typeface="+mn-ea"/>
                <a:cs typeface="+mn-cs"/>
              </a:defRPr>
            </a:lvl2pPr>
            <a:lvl3pPr marL="398463" marR="0" indent="-1682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kern="1200">
                <a:solidFill>
                  <a:srgbClr val="5F5F5F"/>
                </a:solidFill>
                <a:latin typeface="+mn-lt"/>
                <a:ea typeface="+mn-ea"/>
                <a:cs typeface="+mn-cs"/>
              </a:defRPr>
            </a:lvl3pPr>
            <a:lvl4pPr marL="630238" marR="0" indent="-1682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kern="1200">
                <a:solidFill>
                  <a:srgbClr val="5F5F5F"/>
                </a:solidFill>
                <a:latin typeface="+mn-lt"/>
                <a:ea typeface="+mn-ea"/>
                <a:cs typeface="+mn-cs"/>
              </a:defRPr>
            </a:lvl4pPr>
            <a:lvl5pPr marL="860425" marR="0" indent="-177800"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kern="1200" baseline="0">
                <a:solidFill>
                  <a:srgbClr val="5F5F5F"/>
                </a:solidFill>
                <a:latin typeface="+mn-lt"/>
                <a:ea typeface="+mn-ea"/>
                <a:cs typeface="+mn-cs"/>
              </a:defRPr>
            </a:lvl5pPr>
            <a:lvl6pPr marL="0" indent="0" algn="l" defTabSz="617220" rtl="0" eaLnBrk="1" latinLnBrk="0" hangingPunct="1">
              <a:spcBef>
                <a:spcPts val="135"/>
              </a:spcBef>
              <a:spcAft>
                <a:spcPts val="135"/>
              </a:spcAft>
              <a:buFont typeface="Arial" pitchFamily="34" charset="0"/>
              <a:buNone/>
              <a:defRPr sz="1620" kern="1200">
                <a:solidFill>
                  <a:schemeClr val="accent5"/>
                </a:solidFill>
                <a:latin typeface="+mn-lt"/>
                <a:ea typeface="+mn-ea"/>
                <a:cs typeface="+mn-cs"/>
              </a:defRPr>
            </a:lvl6pPr>
            <a:lvl7pPr marL="0" indent="0" algn="l" defTabSz="617220" rtl="0" eaLnBrk="1" latinLnBrk="0" hangingPunct="1">
              <a:spcBef>
                <a:spcPts val="135"/>
              </a:spcBef>
              <a:spcAft>
                <a:spcPts val="135"/>
              </a:spcAft>
              <a:buFont typeface="Arial" pitchFamily="34" charset="0"/>
              <a:buNone/>
              <a:defRPr sz="1620" kern="1200">
                <a:solidFill>
                  <a:schemeClr val="accent6"/>
                </a:solidFill>
                <a:latin typeface="+mn-lt"/>
                <a:ea typeface="+mn-ea"/>
                <a:cs typeface="+mn-cs"/>
              </a:defRPr>
            </a:lvl7pPr>
            <a:lvl8pPr marL="0" indent="0" algn="l" defTabSz="617220" rtl="0" eaLnBrk="1" latinLnBrk="0" hangingPunct="1">
              <a:spcBef>
                <a:spcPts val="135"/>
              </a:spcBef>
              <a:spcAft>
                <a:spcPts val="135"/>
              </a:spcAft>
              <a:buFont typeface="Arial" pitchFamily="34" charset="0"/>
              <a:buNone/>
              <a:defRPr sz="1620" kern="1200">
                <a:solidFill>
                  <a:schemeClr val="accent3"/>
                </a:solidFill>
                <a:latin typeface="+mn-lt"/>
                <a:ea typeface="+mn-ea"/>
                <a:cs typeface="+mn-cs"/>
              </a:defRPr>
            </a:lvl8pPr>
            <a:lvl9pPr marL="0" indent="0" algn="l" defTabSz="617220" rtl="0" eaLnBrk="1" latinLnBrk="0" hangingPunct="1">
              <a:spcBef>
                <a:spcPts val="135"/>
              </a:spcBef>
              <a:spcAft>
                <a:spcPts val="135"/>
              </a:spcAft>
              <a:buFont typeface="Arial" pitchFamily="34" charset="0"/>
              <a:buNone/>
              <a:defRPr sz="1440" kern="1200">
                <a:solidFill>
                  <a:schemeClr val="tx1"/>
                </a:solidFill>
                <a:latin typeface="+mn-lt"/>
                <a:ea typeface="+mn-ea"/>
                <a:cs typeface="+mn-cs"/>
              </a:defRPr>
            </a:lvl9pPr>
          </a:lstStyle>
          <a:p>
            <a:pPr algn="ctr"/>
            <a:endParaRPr lang="en-US" sz="100" dirty="0" smtClean="0">
              <a:solidFill>
                <a:schemeClr val="tx1">
                  <a:lumMod val="65000"/>
                  <a:lumOff val="35000"/>
                </a:schemeClr>
              </a:solidFill>
              <a:latin typeface="+mj-lt"/>
            </a:endParaRPr>
          </a:p>
          <a:p>
            <a:pPr algn="ctr"/>
            <a:r>
              <a:rPr lang="en-US" sz="4000" dirty="0" smtClean="0">
                <a:solidFill>
                  <a:srgbClr val="01A1E7"/>
                </a:solidFill>
                <a:latin typeface="+mj-lt"/>
              </a:rPr>
              <a:t>Acceleration without compromise</a:t>
            </a:r>
          </a:p>
          <a:p>
            <a:pPr algn="ctr"/>
            <a:endParaRPr lang="en-US" sz="1200" dirty="0" smtClean="0">
              <a:solidFill>
                <a:schemeClr val="accent1"/>
              </a:solidFill>
              <a:latin typeface="+mj-lt"/>
            </a:endParaRPr>
          </a:p>
        </p:txBody>
      </p:sp>
    </p:spTree>
    <p:extLst>
      <p:ext uri="{BB962C8B-B14F-4D97-AF65-F5344CB8AC3E}">
        <p14:creationId xmlns:p14="http://schemas.microsoft.com/office/powerpoint/2010/main" val="2775646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Transformative Benefits</a:t>
            </a:r>
            <a:endParaRPr lang="en-US" dirty="0">
              <a:latin typeface="Trebuchet MS"/>
              <a:cs typeface="Trebuchet MS"/>
            </a:endParaRPr>
          </a:p>
        </p:txBody>
      </p:sp>
      <p:sp>
        <p:nvSpPr>
          <p:cNvPr id="4" name="Rectangle 3"/>
          <p:cNvSpPr/>
          <p:nvPr/>
        </p:nvSpPr>
        <p:spPr>
          <a:xfrm>
            <a:off x="2266902" y="1104422"/>
            <a:ext cx="6877098" cy="600164"/>
          </a:xfrm>
          <a:prstGeom prst="rect">
            <a:avLst/>
          </a:prstGeom>
        </p:spPr>
        <p:txBody>
          <a:bodyPr wrap="square">
            <a:spAutoFit/>
          </a:bodyPr>
          <a:lstStyle/>
          <a:p>
            <a:r>
              <a:rPr lang="en-US" sz="1100" dirty="0" smtClean="0">
                <a:solidFill>
                  <a:srgbClr val="6DAA40"/>
                </a:solidFill>
                <a:latin typeface="Trebuchet MS"/>
                <a:cs typeface="Trebuchet MS"/>
              </a:rPr>
              <a:t>Minutes</a:t>
            </a:r>
            <a:r>
              <a:rPr lang="en-US" sz="1100" dirty="0" smtClean="0">
                <a:solidFill>
                  <a:schemeClr val="tx1">
                    <a:lumMod val="60000"/>
                    <a:lumOff val="40000"/>
                  </a:schemeClr>
                </a:solidFill>
                <a:latin typeface="Trebuchet MS"/>
                <a:cs typeface="Trebuchet MS"/>
              </a:rPr>
              <a:t>			</a:t>
            </a:r>
            <a:r>
              <a:rPr lang="en-US" sz="1100" b="1" dirty="0" smtClean="0">
                <a:solidFill>
                  <a:schemeClr val="tx2"/>
                </a:solidFill>
                <a:latin typeface="Trebuchet MS"/>
                <a:cs typeface="Trebuchet MS"/>
              </a:rPr>
              <a:t>FASTER TROUBLESHOOTING</a:t>
            </a:r>
            <a:r>
              <a:rPr lang="en-US" sz="1100" dirty="0" smtClean="0">
                <a:solidFill>
                  <a:schemeClr val="tx2"/>
                </a:solidFill>
                <a:latin typeface="Trebuchet MS"/>
                <a:cs typeface="Trebuchet MS"/>
              </a:rPr>
              <a:t>	</a:t>
            </a:r>
            <a:r>
              <a:rPr lang="en-US" sz="1100" dirty="0" smtClean="0">
                <a:solidFill>
                  <a:schemeClr val="tx1">
                    <a:lumMod val="60000"/>
                    <a:lumOff val="40000"/>
                  </a:schemeClr>
                </a:solidFill>
                <a:latin typeface="Trebuchet MS"/>
                <a:cs typeface="Trebuchet MS"/>
              </a:rPr>
              <a:t>		</a:t>
            </a:r>
            <a:r>
              <a:rPr lang="en-US" sz="1100" dirty="0">
                <a:solidFill>
                  <a:schemeClr val="tx1">
                    <a:lumMod val="60000"/>
                    <a:lumOff val="40000"/>
                  </a:schemeClr>
                </a:solidFill>
                <a:latin typeface="Trebuchet MS"/>
                <a:cs typeface="Trebuchet MS"/>
              </a:rPr>
              <a:t>	</a:t>
            </a:r>
            <a:r>
              <a:rPr lang="en-US" sz="1100" dirty="0" smtClean="0">
                <a:solidFill>
                  <a:srgbClr val="800000"/>
                </a:solidFill>
                <a:latin typeface="Trebuchet MS"/>
                <a:cs typeface="Trebuchet MS"/>
              </a:rPr>
              <a:t>20 days</a:t>
            </a:r>
          </a:p>
          <a:p>
            <a:endParaRPr lang="en-US" sz="1100" dirty="0">
              <a:solidFill>
                <a:schemeClr val="tx1">
                  <a:lumMod val="60000"/>
                  <a:lumOff val="40000"/>
                </a:schemeClr>
              </a:solidFill>
              <a:latin typeface="Trebuchet MS"/>
              <a:cs typeface="Trebuchet MS"/>
            </a:endParaRPr>
          </a:p>
          <a:p>
            <a:r>
              <a:rPr lang="en-US" sz="1100" dirty="0" smtClean="0">
                <a:solidFill>
                  <a:srgbClr val="6DAA40"/>
                </a:solidFill>
                <a:latin typeface="Trebuchet MS"/>
                <a:cs typeface="Trebuchet MS"/>
              </a:rPr>
              <a:t>			90% improvement</a:t>
            </a:r>
          </a:p>
        </p:txBody>
      </p:sp>
      <p:cxnSp>
        <p:nvCxnSpPr>
          <p:cNvPr id="5" name="Straight Connector 4"/>
          <p:cNvCxnSpPr/>
          <p:nvPr/>
        </p:nvCxnSpPr>
        <p:spPr>
          <a:xfrm>
            <a:off x="368300" y="1413067"/>
            <a:ext cx="8318511" cy="0"/>
          </a:xfrm>
          <a:prstGeom prst="line">
            <a:avLst/>
          </a:prstGeom>
          <a:ln w="28575" cap="flat" cmpd="sng" algn="ctr">
            <a:solidFill>
              <a:schemeClr val="tx2"/>
            </a:solidFill>
            <a:prstDash val="solid"/>
            <a:round/>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6982911" y="1096064"/>
            <a:ext cx="863432" cy="630936"/>
            <a:chOff x="732968" y="2428745"/>
            <a:chExt cx="863432" cy="630936"/>
          </a:xfrm>
        </p:grpSpPr>
        <p:sp>
          <p:nvSpPr>
            <p:cNvPr id="7" name="Oval 6"/>
            <p:cNvSpPr>
              <a:spLocks noChangeAspect="1"/>
            </p:cNvSpPr>
            <p:nvPr/>
          </p:nvSpPr>
          <p:spPr>
            <a:xfrm>
              <a:off x="849383" y="2428745"/>
              <a:ext cx="630600" cy="630936"/>
            </a:xfrm>
            <a:prstGeom prst="ellipse">
              <a:avLst/>
            </a:prstGeom>
            <a:solidFill>
              <a:schemeClr val="bg1"/>
            </a:solidFill>
            <a:ln w="38100" cap="flat" cmpd="sng" algn="ctr">
              <a:solidFill>
                <a:srgbClr val="66A1C7"/>
              </a:solidFill>
              <a:prstDash val="solid"/>
              <a:round/>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00" dirty="0" smtClean="0">
                <a:ln>
                  <a:solidFill>
                    <a:schemeClr val="tx2"/>
                  </a:solidFill>
                </a:ln>
                <a:latin typeface="Trebuchet MS"/>
                <a:cs typeface="Trebuchet MS"/>
              </a:endParaRPr>
            </a:p>
          </p:txBody>
        </p:sp>
        <p:sp>
          <p:nvSpPr>
            <p:cNvPr id="8" name="TextBox 7"/>
            <p:cNvSpPr txBox="1"/>
            <p:nvPr/>
          </p:nvSpPr>
          <p:spPr>
            <a:xfrm>
              <a:off x="732968" y="2621674"/>
              <a:ext cx="863432" cy="215444"/>
            </a:xfrm>
            <a:prstGeom prst="rect">
              <a:avLst/>
            </a:prstGeom>
            <a:noFill/>
          </p:spPr>
          <p:txBody>
            <a:bodyPr wrap="square" rtlCol="0" anchor="ctr">
              <a:spAutoFit/>
            </a:bodyPr>
            <a:lstStyle/>
            <a:p>
              <a:pPr algn="ctr"/>
              <a:r>
                <a:rPr lang="en-US" sz="800" dirty="0" smtClean="0">
                  <a:solidFill>
                    <a:schemeClr val="bg1">
                      <a:lumMod val="50000"/>
                    </a:schemeClr>
                  </a:solidFill>
                  <a:latin typeface="Trebuchet MS"/>
                  <a:cs typeface="Trebuchet MS"/>
                </a:rPr>
                <a:t>TIME</a:t>
              </a:r>
            </a:p>
          </p:txBody>
        </p:sp>
      </p:grpSp>
      <p:sp>
        <p:nvSpPr>
          <p:cNvPr id="9" name="Rectangle 8"/>
          <p:cNvSpPr/>
          <p:nvPr/>
        </p:nvSpPr>
        <p:spPr>
          <a:xfrm>
            <a:off x="144195" y="1052978"/>
            <a:ext cx="2122707" cy="656160"/>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23838"/>
            <a:endParaRPr lang="en-US" sz="2400" i="1" dirty="0">
              <a:solidFill>
                <a:srgbClr val="023B64"/>
              </a:solidFill>
              <a:latin typeface="Trebuchet MS"/>
              <a:cs typeface="Trebuchet MS"/>
            </a:endParaRPr>
          </a:p>
        </p:txBody>
      </p:sp>
      <p:sp>
        <p:nvSpPr>
          <p:cNvPr id="10" name="Rectangle 9"/>
          <p:cNvSpPr/>
          <p:nvPr/>
        </p:nvSpPr>
        <p:spPr>
          <a:xfrm>
            <a:off x="2266902" y="1867790"/>
            <a:ext cx="6877098" cy="600164"/>
          </a:xfrm>
          <a:prstGeom prst="rect">
            <a:avLst/>
          </a:prstGeom>
        </p:spPr>
        <p:txBody>
          <a:bodyPr wrap="square">
            <a:spAutoFit/>
          </a:bodyPr>
          <a:lstStyle/>
          <a:p>
            <a:r>
              <a:rPr lang="en-US" sz="1100" dirty="0" smtClean="0">
                <a:solidFill>
                  <a:srgbClr val="6DAA40"/>
                </a:solidFill>
                <a:latin typeface="Trebuchet MS"/>
                <a:cs typeface="Trebuchet MS"/>
              </a:rPr>
              <a:t>45 minutes		</a:t>
            </a:r>
            <a:r>
              <a:rPr lang="en-US" sz="1100" b="1" dirty="0" smtClean="0">
                <a:solidFill>
                  <a:schemeClr val="tx2"/>
                </a:solidFill>
                <a:latin typeface="Trebuchet MS"/>
                <a:cs typeface="Trebuchet MS"/>
              </a:rPr>
              <a:t>FASTER BUILDS</a:t>
            </a:r>
            <a:r>
              <a:rPr lang="en-US" sz="1100" dirty="0">
                <a:solidFill>
                  <a:schemeClr val="tx2"/>
                </a:solidFill>
                <a:latin typeface="Trebuchet MS"/>
                <a:cs typeface="Trebuchet MS"/>
              </a:rPr>
              <a:t>	</a:t>
            </a:r>
            <a:r>
              <a:rPr lang="en-US" sz="1100" dirty="0" smtClean="0">
                <a:solidFill>
                  <a:schemeClr val="tx1">
                    <a:lumMod val="60000"/>
                    <a:lumOff val="40000"/>
                  </a:schemeClr>
                </a:solidFill>
                <a:latin typeface="Trebuchet MS"/>
                <a:cs typeface="Trebuchet MS"/>
              </a:rPr>
              <a:t>				</a:t>
            </a:r>
            <a:r>
              <a:rPr lang="en-US" sz="1100" dirty="0" smtClean="0">
                <a:solidFill>
                  <a:srgbClr val="800000"/>
                </a:solidFill>
                <a:latin typeface="Trebuchet MS"/>
                <a:cs typeface="Trebuchet MS"/>
              </a:rPr>
              <a:t>3 hours</a:t>
            </a:r>
          </a:p>
          <a:p>
            <a:endParaRPr lang="en-US" sz="1100" dirty="0" smtClean="0">
              <a:solidFill>
                <a:srgbClr val="800000"/>
              </a:solidFill>
              <a:latin typeface="Trebuchet MS"/>
              <a:cs typeface="Trebuchet MS"/>
            </a:endParaRPr>
          </a:p>
          <a:p>
            <a:r>
              <a:rPr lang="en-US" sz="1100" dirty="0" smtClean="0">
                <a:solidFill>
                  <a:srgbClr val="6DAA40"/>
                </a:solidFill>
                <a:latin typeface="Trebuchet MS"/>
                <a:cs typeface="Trebuchet MS"/>
              </a:rPr>
              <a:t>			76K developer hours saved/year</a:t>
            </a:r>
          </a:p>
        </p:txBody>
      </p:sp>
      <p:cxnSp>
        <p:nvCxnSpPr>
          <p:cNvPr id="11" name="Straight Connector 10"/>
          <p:cNvCxnSpPr/>
          <p:nvPr/>
        </p:nvCxnSpPr>
        <p:spPr>
          <a:xfrm>
            <a:off x="368300" y="2176435"/>
            <a:ext cx="8318511" cy="0"/>
          </a:xfrm>
          <a:prstGeom prst="line">
            <a:avLst/>
          </a:prstGeom>
          <a:ln w="28575" cap="flat" cmpd="sng" algn="ctr">
            <a:solidFill>
              <a:schemeClr val="tx2"/>
            </a:solidFill>
            <a:prstDash val="solid"/>
            <a:round/>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982911" y="1859432"/>
            <a:ext cx="863432" cy="630936"/>
            <a:chOff x="732968" y="2428745"/>
            <a:chExt cx="863432" cy="630936"/>
          </a:xfrm>
        </p:grpSpPr>
        <p:sp>
          <p:nvSpPr>
            <p:cNvPr id="13" name="Oval 12"/>
            <p:cNvSpPr>
              <a:spLocks noChangeAspect="1"/>
            </p:cNvSpPr>
            <p:nvPr/>
          </p:nvSpPr>
          <p:spPr>
            <a:xfrm>
              <a:off x="849383" y="2428745"/>
              <a:ext cx="630600" cy="630936"/>
            </a:xfrm>
            <a:prstGeom prst="ellipse">
              <a:avLst/>
            </a:prstGeom>
            <a:solidFill>
              <a:schemeClr val="bg1"/>
            </a:solidFill>
            <a:ln w="38100" cap="flat" cmpd="sng" algn="ctr">
              <a:solidFill>
                <a:srgbClr val="66A1C7"/>
              </a:solidFill>
              <a:prstDash val="solid"/>
              <a:round/>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00" dirty="0" smtClean="0">
                <a:ln>
                  <a:solidFill>
                    <a:schemeClr val="tx2"/>
                  </a:solidFill>
                </a:ln>
                <a:latin typeface="Trebuchet MS"/>
                <a:cs typeface="Trebuchet MS"/>
              </a:endParaRPr>
            </a:p>
          </p:txBody>
        </p:sp>
        <p:sp>
          <p:nvSpPr>
            <p:cNvPr id="14" name="TextBox 13"/>
            <p:cNvSpPr txBox="1"/>
            <p:nvPr/>
          </p:nvSpPr>
          <p:spPr>
            <a:xfrm>
              <a:off x="732968" y="2621674"/>
              <a:ext cx="863432" cy="215444"/>
            </a:xfrm>
            <a:prstGeom prst="rect">
              <a:avLst/>
            </a:prstGeom>
            <a:noFill/>
          </p:spPr>
          <p:txBody>
            <a:bodyPr wrap="square" rtlCol="0" anchor="ctr">
              <a:spAutoFit/>
            </a:bodyPr>
            <a:lstStyle/>
            <a:p>
              <a:pPr algn="ctr"/>
              <a:r>
                <a:rPr lang="en-US" sz="800" dirty="0" smtClean="0">
                  <a:solidFill>
                    <a:schemeClr val="bg1">
                      <a:lumMod val="50000"/>
                    </a:schemeClr>
                  </a:solidFill>
                  <a:latin typeface="Trebuchet MS"/>
                  <a:cs typeface="Trebuchet MS"/>
                </a:rPr>
                <a:t>ERRORS</a:t>
              </a:r>
            </a:p>
          </p:txBody>
        </p:sp>
      </p:grpSp>
      <p:sp>
        <p:nvSpPr>
          <p:cNvPr id="15" name="Rectangle 14"/>
          <p:cNvSpPr/>
          <p:nvPr/>
        </p:nvSpPr>
        <p:spPr>
          <a:xfrm>
            <a:off x="144195" y="1816346"/>
            <a:ext cx="2122707" cy="656160"/>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23838"/>
            <a:endParaRPr lang="en-US" sz="2400" i="1" dirty="0">
              <a:solidFill>
                <a:srgbClr val="023B64"/>
              </a:solidFill>
              <a:latin typeface="Trebuchet MS"/>
              <a:cs typeface="Trebuchet MS"/>
            </a:endParaRPr>
          </a:p>
        </p:txBody>
      </p:sp>
      <p:sp>
        <p:nvSpPr>
          <p:cNvPr id="16" name="Rectangle 15"/>
          <p:cNvSpPr/>
          <p:nvPr/>
        </p:nvSpPr>
        <p:spPr>
          <a:xfrm>
            <a:off x="2266902" y="2645870"/>
            <a:ext cx="6877098" cy="600164"/>
          </a:xfrm>
          <a:prstGeom prst="rect">
            <a:avLst/>
          </a:prstGeom>
        </p:spPr>
        <p:txBody>
          <a:bodyPr wrap="square">
            <a:spAutoFit/>
          </a:bodyPr>
          <a:lstStyle/>
          <a:p>
            <a:r>
              <a:rPr lang="en-US" sz="1100" dirty="0" smtClean="0">
                <a:solidFill>
                  <a:srgbClr val="6DAA40"/>
                </a:solidFill>
                <a:latin typeface="Trebuchet MS"/>
                <a:cs typeface="Trebuchet MS"/>
              </a:rPr>
              <a:t>400 	</a:t>
            </a:r>
            <a:r>
              <a:rPr lang="en-US" sz="1100" dirty="0" smtClean="0">
                <a:solidFill>
                  <a:schemeClr val="tx1">
                    <a:lumMod val="60000"/>
                    <a:lumOff val="40000"/>
                  </a:schemeClr>
                </a:solidFill>
                <a:latin typeface="Trebuchet MS"/>
                <a:cs typeface="Trebuchet MS"/>
              </a:rPr>
              <a:t>		</a:t>
            </a:r>
            <a:r>
              <a:rPr lang="en-US" sz="1100" b="1" dirty="0" smtClean="0">
                <a:solidFill>
                  <a:schemeClr val="tx2"/>
                </a:solidFill>
                <a:latin typeface="Trebuchet MS"/>
                <a:cs typeface="Trebuchet MS"/>
              </a:rPr>
              <a:t>BETTER INFRASTRUCTURE  UTILIZATION</a:t>
            </a:r>
            <a:r>
              <a:rPr lang="en-US" sz="1100" dirty="0" smtClean="0">
                <a:solidFill>
                  <a:schemeClr val="tx1">
                    <a:lumMod val="60000"/>
                    <a:lumOff val="40000"/>
                  </a:schemeClr>
                </a:solidFill>
                <a:latin typeface="Trebuchet MS"/>
                <a:cs typeface="Trebuchet MS"/>
              </a:rPr>
              <a:t>		</a:t>
            </a:r>
            <a:r>
              <a:rPr lang="en-US" sz="1100" dirty="0" smtClean="0">
                <a:solidFill>
                  <a:srgbClr val="800000"/>
                </a:solidFill>
                <a:latin typeface="Trebuchet MS"/>
                <a:cs typeface="Trebuchet MS"/>
              </a:rPr>
              <a:t>1000’s </a:t>
            </a:r>
          </a:p>
          <a:p>
            <a:endParaRPr lang="en-US" sz="1100" dirty="0" smtClean="0">
              <a:solidFill>
                <a:srgbClr val="6DAA40"/>
              </a:solidFill>
              <a:latin typeface="Trebuchet MS"/>
              <a:cs typeface="Trebuchet MS"/>
            </a:endParaRPr>
          </a:p>
          <a:p>
            <a:r>
              <a:rPr lang="en-US" sz="1100" dirty="0" smtClean="0">
                <a:solidFill>
                  <a:srgbClr val="6DAA40"/>
                </a:solidFill>
                <a:latin typeface="Trebuchet MS"/>
                <a:cs typeface="Trebuchet MS"/>
              </a:rPr>
              <a:t>			Massive savings on capital, power, cooling</a:t>
            </a:r>
          </a:p>
        </p:txBody>
      </p:sp>
      <p:cxnSp>
        <p:nvCxnSpPr>
          <p:cNvPr id="17" name="Straight Connector 16"/>
          <p:cNvCxnSpPr/>
          <p:nvPr/>
        </p:nvCxnSpPr>
        <p:spPr>
          <a:xfrm>
            <a:off x="368300" y="2954515"/>
            <a:ext cx="8318511" cy="0"/>
          </a:xfrm>
          <a:prstGeom prst="line">
            <a:avLst/>
          </a:prstGeom>
          <a:ln w="28575" cap="flat" cmpd="sng" algn="ctr">
            <a:solidFill>
              <a:schemeClr val="tx2"/>
            </a:solidFill>
            <a:prstDash val="solid"/>
            <a:round/>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982911" y="2637512"/>
            <a:ext cx="863432" cy="630936"/>
            <a:chOff x="732968" y="2428745"/>
            <a:chExt cx="863432" cy="630936"/>
          </a:xfrm>
        </p:grpSpPr>
        <p:sp>
          <p:nvSpPr>
            <p:cNvPr id="19" name="Oval 18"/>
            <p:cNvSpPr>
              <a:spLocks noChangeAspect="1"/>
            </p:cNvSpPr>
            <p:nvPr/>
          </p:nvSpPr>
          <p:spPr>
            <a:xfrm>
              <a:off x="849383" y="2428745"/>
              <a:ext cx="630600" cy="630936"/>
            </a:xfrm>
            <a:prstGeom prst="ellipse">
              <a:avLst/>
            </a:prstGeom>
            <a:solidFill>
              <a:schemeClr val="bg1"/>
            </a:solidFill>
            <a:ln w="38100" cap="flat" cmpd="sng" algn="ctr">
              <a:solidFill>
                <a:srgbClr val="66A1C7"/>
              </a:solidFill>
              <a:prstDash val="solid"/>
              <a:round/>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00" dirty="0" smtClean="0">
                <a:ln>
                  <a:solidFill>
                    <a:schemeClr val="tx2"/>
                  </a:solidFill>
                </a:ln>
                <a:latin typeface="Trebuchet MS"/>
                <a:cs typeface="Trebuchet MS"/>
              </a:endParaRPr>
            </a:p>
          </p:txBody>
        </p:sp>
        <p:sp>
          <p:nvSpPr>
            <p:cNvPr id="20" name="TextBox 19"/>
            <p:cNvSpPr txBox="1"/>
            <p:nvPr/>
          </p:nvSpPr>
          <p:spPr>
            <a:xfrm>
              <a:off x="732968" y="2621674"/>
              <a:ext cx="863432" cy="215444"/>
            </a:xfrm>
            <a:prstGeom prst="rect">
              <a:avLst/>
            </a:prstGeom>
            <a:noFill/>
          </p:spPr>
          <p:txBody>
            <a:bodyPr wrap="square" rtlCol="0" anchor="ctr">
              <a:spAutoFit/>
            </a:bodyPr>
            <a:lstStyle/>
            <a:p>
              <a:pPr algn="ctr"/>
              <a:r>
                <a:rPr lang="en-US" sz="800" dirty="0" smtClean="0">
                  <a:solidFill>
                    <a:schemeClr val="bg1">
                      <a:lumMod val="50000"/>
                    </a:schemeClr>
                  </a:solidFill>
                  <a:latin typeface="Trebuchet MS"/>
                  <a:cs typeface="Trebuchet MS"/>
                </a:rPr>
                <a:t>SERVERS</a:t>
              </a:r>
            </a:p>
          </p:txBody>
        </p:sp>
      </p:grpSp>
      <p:sp>
        <p:nvSpPr>
          <p:cNvPr id="21" name="Rectangle 20"/>
          <p:cNvSpPr/>
          <p:nvPr/>
        </p:nvSpPr>
        <p:spPr>
          <a:xfrm>
            <a:off x="144195" y="2594426"/>
            <a:ext cx="2122707" cy="656160"/>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23838"/>
            <a:endParaRPr lang="en-US" sz="2400" i="1" dirty="0">
              <a:solidFill>
                <a:srgbClr val="023B64"/>
              </a:solidFill>
              <a:latin typeface="Trebuchet MS"/>
              <a:cs typeface="Trebuchet MS"/>
            </a:endParaRPr>
          </a:p>
        </p:txBody>
      </p:sp>
      <p:pic>
        <p:nvPicPr>
          <p:cNvPr id="22" name="Picture 21" descr="GElogo.png"/>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944880" y="1139042"/>
            <a:ext cx="531724" cy="487344"/>
          </a:xfrm>
          <a:prstGeom prst="rect">
            <a:avLst/>
          </a:prstGeom>
          <a:noFill/>
          <a:ln>
            <a:noFill/>
          </a:ln>
        </p:spPr>
      </p:pic>
      <p:pic>
        <p:nvPicPr>
          <p:cNvPr id="23" name="Picture 2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638" y="1911018"/>
            <a:ext cx="1223452" cy="424456"/>
          </a:xfrm>
          <a:prstGeom prst="rect">
            <a:avLst/>
          </a:prstGeom>
          <a:noFill/>
          <a:ln>
            <a:noFill/>
          </a:ln>
        </p:spPr>
      </p:pic>
      <p:pic>
        <p:nvPicPr>
          <p:cNvPr id="24" name="Picture 2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3325" y="2684216"/>
            <a:ext cx="919198" cy="473894"/>
          </a:xfrm>
          <a:prstGeom prst="rect">
            <a:avLst/>
          </a:prstGeom>
          <a:noFill/>
          <a:ln>
            <a:noFill/>
          </a:ln>
        </p:spPr>
      </p:pic>
    </p:spTree>
    <p:extLst>
      <p:ext uri="{BB962C8B-B14F-4D97-AF65-F5344CB8AC3E}">
        <p14:creationId xmlns:p14="http://schemas.microsoft.com/office/powerpoint/2010/main" val="8926784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2.19271E-6 L -0.4842 -0.00185 " pathEditMode="relative" rAng="0" ptsTypes="AA">
                                      <p:cBhvr>
                                        <p:cTn id="6" dur="2000" fill="hold"/>
                                        <p:tgtEl>
                                          <p:spTgt spid="6"/>
                                        </p:tgtEl>
                                        <p:attrNameLst>
                                          <p:attrName>ppt_x</p:attrName>
                                          <p:attrName>ppt_y</p:attrName>
                                        </p:attrNameLst>
                                      </p:cBhvr>
                                      <p:rCtr x="-24219" y="-93"/>
                                    </p:animMotion>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42" presetClass="path" presetSubtype="0" accel="50000" decel="50000" fill="hold" nodeType="withEffect">
                                  <p:stCondLst>
                                    <p:cond delay="0"/>
                                  </p:stCondLst>
                                  <p:childTnLst>
                                    <p:animMotion origin="layout" path="M 2.5E-6 -6.79432E-7 L -0.41771 0.00031 " pathEditMode="relative" rAng="0" ptsTypes="AA">
                                      <p:cBhvr>
                                        <p:cTn id="11" dur="2000" fill="hold"/>
                                        <p:tgtEl>
                                          <p:spTgt spid="12"/>
                                        </p:tgtEl>
                                        <p:attrNameLst>
                                          <p:attrName>ppt_x</p:attrName>
                                          <p:attrName>ppt_y</p:attrName>
                                        </p:attrNameLst>
                                      </p:cBhvr>
                                      <p:rCtr x="-20885" y="0"/>
                                    </p:animMotion>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42" presetClass="path" presetSubtype="0" accel="50000" decel="50000" fill="hold" nodeType="withEffect">
                                  <p:stCondLst>
                                    <p:cond delay="0"/>
                                  </p:stCondLst>
                                  <p:childTnLst>
                                    <p:animMotion origin="layout" path="M 2.5E-6 1.34033E-6 L -0.46545 -0.00371 " pathEditMode="relative" rAng="0" ptsTypes="AA">
                                      <p:cBhvr>
                                        <p:cTn id="16" dur="2000" fill="hold"/>
                                        <p:tgtEl>
                                          <p:spTgt spid="18"/>
                                        </p:tgtEl>
                                        <p:attrNameLst>
                                          <p:attrName>ppt_x</p:attrName>
                                          <p:attrName>ppt_y</p:attrName>
                                        </p:attrNameLst>
                                      </p:cBhvr>
                                      <p:rCtr x="-23281" y="-185"/>
                                    </p:animMotion>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4" descr="http://tbn0.google.com/images?q=tbn:J0BCxskKEjC_vM:http://www.htsalg.com/Bestill/ericsson_logo_darkblue.gif">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063" y="1968129"/>
            <a:ext cx="990093" cy="20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78"/>
          <p:cNvPicPr>
            <a:picLocks noChangeAspect="1"/>
          </p:cNvPicPr>
          <p:nvPr/>
        </p:nvPicPr>
        <p:blipFill rotWithShape="1">
          <a:blip r:embed="rId6"/>
          <a:srcRect l="69426" t="28552" r="19822" b="23090"/>
          <a:stretch/>
        </p:blipFill>
        <p:spPr>
          <a:xfrm>
            <a:off x="187721" y="2238454"/>
            <a:ext cx="802879" cy="257096"/>
          </a:xfrm>
          <a:prstGeom prst="rect">
            <a:avLst/>
          </a:prstGeom>
        </p:spPr>
      </p:pic>
      <p:pic>
        <p:nvPicPr>
          <p:cNvPr id="82" name="Picture 81"/>
          <p:cNvPicPr>
            <a:picLocks noChangeAspect="1"/>
          </p:cNvPicPr>
          <p:nvPr/>
        </p:nvPicPr>
        <p:blipFill>
          <a:blip r:embed="rId7"/>
          <a:stretch>
            <a:fillRect/>
          </a:stretch>
        </p:blipFill>
        <p:spPr>
          <a:xfrm>
            <a:off x="718515" y="2444660"/>
            <a:ext cx="891759" cy="337158"/>
          </a:xfrm>
          <a:prstGeom prst="rect">
            <a:avLst/>
          </a:prstGeom>
        </p:spPr>
      </p:pic>
      <p:pic>
        <p:nvPicPr>
          <p:cNvPr id="3" name="Picture 2"/>
          <p:cNvPicPr>
            <a:picLocks noChangeAspect="1"/>
          </p:cNvPicPr>
          <p:nvPr/>
        </p:nvPicPr>
        <p:blipFill>
          <a:blip r:embed="rId8"/>
          <a:stretch>
            <a:fillRect/>
          </a:stretch>
        </p:blipFill>
        <p:spPr>
          <a:xfrm>
            <a:off x="6329163" y="1377921"/>
            <a:ext cx="706688" cy="448747"/>
          </a:xfrm>
          <a:prstGeom prst="rect">
            <a:avLst/>
          </a:prstGeom>
        </p:spPr>
      </p:pic>
      <p:sp>
        <p:nvSpPr>
          <p:cNvPr id="2" name="Title 1"/>
          <p:cNvSpPr>
            <a:spLocks noGrp="1"/>
          </p:cNvSpPr>
          <p:nvPr>
            <p:ph type="title"/>
          </p:nvPr>
        </p:nvSpPr>
        <p:spPr/>
        <p:txBody>
          <a:bodyPr/>
          <a:lstStyle/>
          <a:p>
            <a:r>
              <a:rPr lang="en-US" noProof="0" dirty="0" smtClean="0"/>
              <a:t>Thank you</a:t>
            </a:r>
            <a:endParaRPr lang="en-US" noProof="0" dirty="0"/>
          </a:p>
        </p:txBody>
      </p:sp>
      <p:pic>
        <p:nvPicPr>
          <p:cNvPr id="6" name="Picture 15" descr="http://2.bp.blogspot.com/_UZImdYAiry8/SDWoydyts9I/AAAAAAAAGLs/YLv0SgdCHM4/s320/philip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40648" y="3473844"/>
            <a:ext cx="957330" cy="54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1" descr="cisco"/>
          <p:cNvPicPr>
            <a:picLocks noChangeAspect="1" noChangeArrowheads="1"/>
          </p:cNvPicPr>
          <p:nvPr/>
        </p:nvPicPr>
        <p:blipFill rotWithShape="1">
          <a:blip r:embed="rId10">
            <a:extLst>
              <a:ext uri="{28A0092B-C50C-407E-A947-70E740481C1C}">
                <a14:useLocalDpi xmlns:a14="http://schemas.microsoft.com/office/drawing/2010/main" val="0"/>
              </a:ext>
            </a:extLst>
          </a:blip>
          <a:srcRect l="10781" t="11333" r="10480" b="8447"/>
          <a:stretch/>
        </p:blipFill>
        <p:spPr bwMode="auto">
          <a:xfrm>
            <a:off x="294470" y="1390240"/>
            <a:ext cx="740211" cy="499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225363" y="938929"/>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a:solidFill>
                  <a:schemeClr val="bg1"/>
                </a:solidFill>
                <a:latin typeface="Arvo"/>
                <a:cs typeface="Arvo"/>
              </a:rPr>
              <a:t>Networking</a:t>
            </a:r>
          </a:p>
        </p:txBody>
      </p:sp>
      <p:sp>
        <p:nvSpPr>
          <p:cNvPr id="9" name="Rectangle 8"/>
          <p:cNvSpPr>
            <a:spLocks noChangeArrowheads="1"/>
          </p:cNvSpPr>
          <p:nvPr/>
        </p:nvSpPr>
        <p:spPr bwMode="auto">
          <a:xfrm>
            <a:off x="7420600" y="2929453"/>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smtClean="0">
                <a:solidFill>
                  <a:schemeClr val="bg1"/>
                </a:solidFill>
                <a:latin typeface="Arvo"/>
                <a:cs typeface="Arvo"/>
              </a:rPr>
              <a:t>Other Systems</a:t>
            </a:r>
            <a:endParaRPr lang="en-US" sz="800" b="1" dirty="0">
              <a:solidFill>
                <a:schemeClr val="bg1"/>
              </a:solidFill>
              <a:latin typeface="Arvo"/>
              <a:cs typeface="Arvo"/>
            </a:endParaRPr>
          </a:p>
        </p:txBody>
      </p:sp>
      <p:sp>
        <p:nvSpPr>
          <p:cNvPr id="10" name="Rectangle 9"/>
          <p:cNvSpPr>
            <a:spLocks noChangeArrowheads="1"/>
          </p:cNvSpPr>
          <p:nvPr/>
        </p:nvSpPr>
        <p:spPr bwMode="auto">
          <a:xfrm>
            <a:off x="5619836" y="932907"/>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smtClean="0">
                <a:solidFill>
                  <a:schemeClr val="bg1"/>
                </a:solidFill>
                <a:latin typeface="Arvo"/>
                <a:cs typeface="Arvo"/>
              </a:rPr>
              <a:t>ISV, Internet </a:t>
            </a:r>
            <a:br>
              <a:rPr lang="en-US" sz="800" b="1" dirty="0" smtClean="0">
                <a:solidFill>
                  <a:schemeClr val="bg1"/>
                </a:solidFill>
                <a:latin typeface="Arvo"/>
                <a:cs typeface="Arvo"/>
              </a:rPr>
            </a:br>
            <a:r>
              <a:rPr lang="en-US" sz="800" b="1" dirty="0" smtClean="0">
                <a:solidFill>
                  <a:schemeClr val="bg1"/>
                </a:solidFill>
                <a:latin typeface="Arvo"/>
                <a:cs typeface="Arvo"/>
              </a:rPr>
              <a:t>&amp; Entertainment</a:t>
            </a:r>
            <a:endParaRPr lang="en-US" sz="800" b="1" dirty="0">
              <a:solidFill>
                <a:schemeClr val="bg1"/>
              </a:solidFill>
              <a:latin typeface="Arvo"/>
              <a:cs typeface="Arvo"/>
            </a:endParaRPr>
          </a:p>
        </p:txBody>
      </p:sp>
      <p:sp>
        <p:nvSpPr>
          <p:cNvPr id="11" name="Line 11"/>
          <p:cNvSpPr>
            <a:spLocks noChangeShapeType="1"/>
          </p:cNvSpPr>
          <p:nvPr/>
        </p:nvSpPr>
        <p:spPr bwMode="auto">
          <a:xfrm>
            <a:off x="5450433" y="1180001"/>
            <a:ext cx="0" cy="3657600"/>
          </a:xfrm>
          <a:prstGeom prst="line">
            <a:avLst/>
          </a:prstGeom>
          <a:noFill/>
          <a:ln w="44450" cap="rnd">
            <a:solidFill>
              <a:schemeClr val="tx2"/>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dirty="0"/>
          </a:p>
        </p:txBody>
      </p:sp>
      <p:sp>
        <p:nvSpPr>
          <p:cNvPr id="12" name="Line 12"/>
          <p:cNvSpPr>
            <a:spLocks noChangeShapeType="1"/>
          </p:cNvSpPr>
          <p:nvPr/>
        </p:nvSpPr>
        <p:spPr bwMode="auto">
          <a:xfrm>
            <a:off x="7242274" y="1180001"/>
            <a:ext cx="0" cy="3657600"/>
          </a:xfrm>
          <a:prstGeom prst="line">
            <a:avLst/>
          </a:prstGeom>
          <a:noFill/>
          <a:ln w="44450" cap="rnd">
            <a:solidFill>
              <a:schemeClr val="tx2"/>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dirty="0"/>
          </a:p>
        </p:txBody>
      </p:sp>
      <p:sp>
        <p:nvSpPr>
          <p:cNvPr id="13" name="Line 13"/>
          <p:cNvSpPr>
            <a:spLocks noChangeShapeType="1"/>
          </p:cNvSpPr>
          <p:nvPr/>
        </p:nvSpPr>
        <p:spPr bwMode="auto">
          <a:xfrm>
            <a:off x="1866753" y="1180001"/>
            <a:ext cx="0" cy="3657600"/>
          </a:xfrm>
          <a:prstGeom prst="line">
            <a:avLst/>
          </a:prstGeom>
          <a:noFill/>
          <a:ln w="44450" cap="rnd">
            <a:solidFill>
              <a:schemeClr val="tx2"/>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dirty="0"/>
          </a:p>
        </p:txBody>
      </p:sp>
      <p:pic>
        <p:nvPicPr>
          <p:cNvPr id="18" name="Picture 12" descr="http://tbn0.google.com/images?q=tbn:evZTc_XRtk9rGM:http://www.samsung.com/gr/presscenter/images/samsung-logo.jpg">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40648" y="1361876"/>
            <a:ext cx="817358" cy="438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2" descr="http://tbn0.google.com/images?q=tbn:n4WQCNjZ-38tKM:http://www.jazzsemi.com/images/services/cadence_logo1.gif">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34001" y="2186562"/>
            <a:ext cx="619927" cy="30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 descr="intuit"/>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251986" y="2583548"/>
            <a:ext cx="756757" cy="158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4" descr="http://tbn0.google.com/images?q=tbn:1BFc3BLdQmvZeM:http://www.swdinc.com/images/Delphi%2520Logo.gif">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t="27722" b="34158"/>
          <a:stretch>
            <a:fillRect/>
          </a:stretch>
        </p:blipFill>
        <p:spPr bwMode="auto">
          <a:xfrm>
            <a:off x="241169" y="3427651"/>
            <a:ext cx="870596" cy="16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5" descr="motorola"/>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942605" y="1891896"/>
            <a:ext cx="522574" cy="36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9"/>
          <p:cNvSpPr>
            <a:spLocks noChangeArrowheads="1"/>
          </p:cNvSpPr>
          <p:nvPr/>
        </p:nvSpPr>
        <p:spPr bwMode="auto">
          <a:xfrm>
            <a:off x="5621790" y="2929453"/>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a:solidFill>
                  <a:schemeClr val="bg1"/>
                </a:solidFill>
                <a:latin typeface="Arvo"/>
                <a:cs typeface="Arvo"/>
              </a:rPr>
              <a:t>Heavy Industry</a:t>
            </a:r>
          </a:p>
        </p:txBody>
      </p:sp>
      <p:sp>
        <p:nvSpPr>
          <p:cNvPr id="24" name="Rectangle 9"/>
          <p:cNvSpPr>
            <a:spLocks noChangeArrowheads="1"/>
          </p:cNvSpPr>
          <p:nvPr/>
        </p:nvSpPr>
        <p:spPr bwMode="auto">
          <a:xfrm>
            <a:off x="7412172" y="942104"/>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defRPr/>
            </a:pPr>
            <a:r>
              <a:rPr lang="en-US" sz="800" b="1" kern="600" dirty="0">
                <a:solidFill>
                  <a:schemeClr val="bg1"/>
                </a:solidFill>
                <a:latin typeface="Arvo"/>
                <a:ea typeface="+mn-ea"/>
                <a:cs typeface="Arvo"/>
              </a:rPr>
              <a:t>Financial </a:t>
            </a:r>
          </a:p>
          <a:p>
            <a:pPr algn="ctr">
              <a:defRPr/>
            </a:pPr>
            <a:r>
              <a:rPr lang="en-US" sz="800" b="1" kern="600" dirty="0">
                <a:solidFill>
                  <a:schemeClr val="bg1"/>
                </a:solidFill>
                <a:latin typeface="Arvo"/>
                <a:ea typeface="+mn-ea"/>
                <a:cs typeface="Arvo"/>
              </a:rPr>
              <a:t>Services</a:t>
            </a:r>
          </a:p>
        </p:txBody>
      </p:sp>
      <p:sp>
        <p:nvSpPr>
          <p:cNvPr id="25" name="Rectangle 9"/>
          <p:cNvSpPr>
            <a:spLocks noChangeArrowheads="1"/>
          </p:cNvSpPr>
          <p:nvPr/>
        </p:nvSpPr>
        <p:spPr bwMode="auto">
          <a:xfrm>
            <a:off x="225363" y="2929453"/>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defRPr/>
            </a:pPr>
            <a:r>
              <a:rPr lang="en-US" sz="800" b="1" kern="600" dirty="0">
                <a:solidFill>
                  <a:schemeClr val="bg1"/>
                </a:solidFill>
                <a:latin typeface="Arvo"/>
                <a:ea typeface="+mn-ea"/>
                <a:cs typeface="Arvo"/>
              </a:rPr>
              <a:t>Automotive</a:t>
            </a:r>
          </a:p>
        </p:txBody>
      </p:sp>
      <p:sp>
        <p:nvSpPr>
          <p:cNvPr id="26" name="Rectangle 9"/>
          <p:cNvSpPr>
            <a:spLocks noChangeArrowheads="1"/>
          </p:cNvSpPr>
          <p:nvPr/>
        </p:nvSpPr>
        <p:spPr bwMode="auto">
          <a:xfrm>
            <a:off x="2024172" y="2929453"/>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defRPr/>
            </a:pPr>
            <a:r>
              <a:rPr lang="en-US" sz="800" b="1" kern="600" dirty="0">
                <a:solidFill>
                  <a:schemeClr val="bg1"/>
                </a:solidFill>
                <a:latin typeface="Arvo"/>
                <a:ea typeface="+mn-ea"/>
                <a:cs typeface="Arvo"/>
              </a:rPr>
              <a:t>Medical Devices</a:t>
            </a:r>
          </a:p>
        </p:txBody>
      </p:sp>
      <p:pic>
        <p:nvPicPr>
          <p:cNvPr id="27" name="Picture 6" descr="http://blog.quantumwimax.com/wp-content/uploads/2009/04/huawei-logo1.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41856" y="1387576"/>
            <a:ext cx="456763" cy="452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6"/>
          <p:cNvSpPr>
            <a:spLocks noChangeArrowheads="1"/>
          </p:cNvSpPr>
          <p:nvPr/>
        </p:nvSpPr>
        <p:spPr bwMode="auto">
          <a:xfrm>
            <a:off x="3827499" y="932907"/>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a:solidFill>
                  <a:schemeClr val="bg1"/>
                </a:solidFill>
                <a:latin typeface="Arvo"/>
                <a:cs typeface="Arvo"/>
              </a:rPr>
              <a:t>Semiconductor</a:t>
            </a:r>
          </a:p>
        </p:txBody>
      </p:sp>
      <p:pic>
        <p:nvPicPr>
          <p:cNvPr id="30" name="Picture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59085" y="2081512"/>
            <a:ext cx="594130" cy="28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aphicFrame>
        <p:nvGraphicFramePr>
          <p:cNvPr id="31" name="Object 16"/>
          <p:cNvGraphicFramePr>
            <a:graphicFrameLocks noChangeAspect="1"/>
          </p:cNvGraphicFramePr>
          <p:nvPr>
            <p:extLst>
              <p:ext uri="{D42A27DB-BD31-4B8C-83A1-F6EECF244321}">
                <p14:modId xmlns:p14="http://schemas.microsoft.com/office/powerpoint/2010/main" val="3972063890"/>
              </p:ext>
            </p:extLst>
          </p:nvPr>
        </p:nvGraphicFramePr>
        <p:xfrm>
          <a:off x="4010921" y="1398049"/>
          <a:ext cx="992136" cy="214874"/>
        </p:xfrm>
        <a:graphic>
          <a:graphicData uri="http://schemas.openxmlformats.org/presentationml/2006/ole">
            <mc:AlternateContent xmlns:mc="http://schemas.openxmlformats.org/markup-compatibility/2006">
              <mc:Choice xmlns:v="urn:schemas-microsoft-com:vml" Requires="v">
                <p:oleObj spid="_x0000_s2196" name="Image" r:id="rId21" imgW="3809524" imgH="825106" progId="Photoshop.Image.8">
                  <p:embed/>
                </p:oleObj>
              </mc:Choice>
              <mc:Fallback>
                <p:oleObj name="Image" r:id="rId21" imgW="3809524" imgH="825106" progId="Photoshop.Image.8">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10921" y="1398049"/>
                        <a:ext cx="992136" cy="214874"/>
                      </a:xfrm>
                      <a:prstGeom prst="rect">
                        <a:avLst/>
                      </a:prstGeom>
                      <a:noFill/>
                      <a:ln>
                        <a:noFill/>
                      </a:ln>
                      <a:effectLst/>
                      <a:extLst/>
                    </p:spPr>
                  </p:pic>
                </p:oleObj>
              </mc:Fallback>
            </mc:AlternateContent>
          </a:graphicData>
        </a:graphic>
      </p:graphicFrame>
      <p:pic>
        <p:nvPicPr>
          <p:cNvPr id="32" name="Picture 8" descr="http://tbn0.google.com/images?q=tbn:-1cY3MH1qEOLPM:http://www.cellmaking.com/images/cell_phone_logos/texas-instruments.jpg">
            <a:hlinkClick r:id="rId23"/>
          </p:cNvPr>
          <p:cNvPicPr>
            <a:picLocks noChangeAspect="1" noChangeArrowheads="1"/>
          </p:cNvPicPr>
          <p:nvPr/>
        </p:nvPicPr>
        <p:blipFill>
          <a:blip r:embed="rId24">
            <a:extLst>
              <a:ext uri="{28A0092B-C50C-407E-A947-70E740481C1C}">
                <a14:useLocalDpi xmlns:a14="http://schemas.microsoft.com/office/drawing/2010/main" val="0"/>
              </a:ext>
            </a:extLst>
          </a:blip>
          <a:srcRect t="12851" b="16667"/>
          <a:stretch>
            <a:fillRect/>
          </a:stretch>
        </p:blipFill>
        <p:spPr bwMode="auto">
          <a:xfrm>
            <a:off x="3961735" y="1695323"/>
            <a:ext cx="676528" cy="38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3" descr="http://www.finfacts.com/artman/uploads/1/gm-logoFeb122008.jp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48161" y="3719811"/>
            <a:ext cx="383514" cy="32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3" descr="http://2.bp.blogspot.com/_VoTMOdI9adk/SkADBRuuilI/AAAAAAAAGas/cHU557arYr4/s400/morgan_stanley+logo.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940629" y="1540397"/>
            <a:ext cx="1116283" cy="5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5" descr="http://t0.gstatic.com/images?q=tbn:ApE020YLoI3RzM:http://www.elite.net/castle-air/images/LOGO%2520-%2520general%2520dynamics.gif"/>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203509" y="3645478"/>
            <a:ext cx="869511" cy="246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7" descr="http://www.primeoncology.org/Files/Image/LOGOS/roche_logo.jp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422053" y="4496126"/>
            <a:ext cx="510648" cy="269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9"/>
          <p:cNvSpPr>
            <a:spLocks noChangeArrowheads="1"/>
          </p:cNvSpPr>
          <p:nvPr/>
        </p:nvSpPr>
        <p:spPr bwMode="auto">
          <a:xfrm>
            <a:off x="3822981" y="2929453"/>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defRPr/>
            </a:pPr>
            <a:r>
              <a:rPr lang="en-US" sz="800" b="1" kern="600" dirty="0" smtClean="0">
                <a:solidFill>
                  <a:schemeClr val="bg1"/>
                </a:solidFill>
                <a:latin typeface="Arvo"/>
                <a:ea typeface="+mn-ea"/>
                <a:cs typeface="Arvo"/>
              </a:rPr>
              <a:t>Aerospace /</a:t>
            </a:r>
            <a:br>
              <a:rPr lang="en-US" sz="800" b="1" kern="600" dirty="0" smtClean="0">
                <a:solidFill>
                  <a:schemeClr val="bg1"/>
                </a:solidFill>
                <a:latin typeface="Arvo"/>
                <a:ea typeface="+mn-ea"/>
                <a:cs typeface="Arvo"/>
              </a:rPr>
            </a:br>
            <a:r>
              <a:rPr lang="en-US" sz="800" b="1" kern="600" dirty="0" smtClean="0">
                <a:solidFill>
                  <a:schemeClr val="bg1"/>
                </a:solidFill>
                <a:latin typeface="Arvo"/>
                <a:ea typeface="+mn-ea"/>
                <a:cs typeface="Arvo"/>
              </a:rPr>
              <a:t>Defense</a:t>
            </a:r>
            <a:endParaRPr lang="en-US" sz="800" b="1" kern="600" dirty="0">
              <a:solidFill>
                <a:schemeClr val="bg1"/>
              </a:solidFill>
              <a:latin typeface="Arvo"/>
              <a:ea typeface="+mn-ea"/>
              <a:cs typeface="Arvo"/>
            </a:endParaRPr>
          </a:p>
        </p:txBody>
      </p:sp>
      <p:sp>
        <p:nvSpPr>
          <p:cNvPr id="38" name="Rectangle 8"/>
          <p:cNvSpPr>
            <a:spLocks noChangeArrowheads="1"/>
          </p:cNvSpPr>
          <p:nvPr/>
        </p:nvSpPr>
        <p:spPr bwMode="auto">
          <a:xfrm>
            <a:off x="2035162" y="942104"/>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smtClean="0">
                <a:solidFill>
                  <a:schemeClr val="bg1"/>
                </a:solidFill>
                <a:latin typeface="Arvo"/>
                <a:cs typeface="Arvo"/>
              </a:rPr>
              <a:t>Mobile Devices</a:t>
            </a:r>
            <a:endParaRPr lang="en-US" sz="800" b="1" dirty="0">
              <a:solidFill>
                <a:schemeClr val="bg1"/>
              </a:solidFill>
              <a:latin typeface="Arvo"/>
              <a:cs typeface="Arvo"/>
            </a:endParaRPr>
          </a:p>
        </p:txBody>
      </p:sp>
      <p:pic>
        <p:nvPicPr>
          <p:cNvPr id="39" name="Picture 4" descr="http://t0.gstatic.com/images?q=tbn:Ll-sUrpjkNapuM:http://www.iamjoshbrown.com/blog/wp-content/uploads/2007/01/DIRECTV.jpg">
            <a:hlinkClick r:id="rId29"/>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7523433" y="3538283"/>
            <a:ext cx="439661" cy="327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6" descr="http://museum.mit.edu/150/items/teradynelogo.jpg"/>
          <p:cNvPicPr>
            <a:picLocks noChangeAspect="1" noChangeArrowheads="1"/>
          </p:cNvPicPr>
          <p:nvPr/>
        </p:nvPicPr>
        <p:blipFill>
          <a:blip r:embed="rId31" cstate="print">
            <a:extLst>
              <a:ext uri="{28A0092B-C50C-407E-A947-70E740481C1C}">
                <a14:useLocalDpi xmlns:a14="http://schemas.microsoft.com/office/drawing/2010/main" val="0"/>
              </a:ext>
            </a:extLst>
          </a:blip>
          <a:srcRect t="34975" b="33955"/>
          <a:stretch>
            <a:fillRect/>
          </a:stretch>
        </p:blipFill>
        <p:spPr bwMode="auto">
          <a:xfrm>
            <a:off x="7468787" y="4165134"/>
            <a:ext cx="883007" cy="26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8" descr="http://www.homeauvi.com/wp-content/uploads/2009/10/bose.jpg"/>
          <p:cNvPicPr>
            <a:picLocks noChangeAspect="1" noChangeArrowheads="1"/>
          </p:cNvPicPr>
          <p:nvPr/>
        </p:nvPicPr>
        <p:blipFill>
          <a:blip r:embed="rId32" cstate="print">
            <a:extLst>
              <a:ext uri="{28A0092B-C50C-407E-A947-70E740481C1C}">
                <a14:useLocalDpi xmlns:a14="http://schemas.microsoft.com/office/drawing/2010/main" val="0"/>
              </a:ext>
            </a:extLst>
          </a:blip>
          <a:srcRect t="37595" b="40392"/>
          <a:stretch>
            <a:fillRect/>
          </a:stretch>
        </p:blipFill>
        <p:spPr bwMode="auto">
          <a:xfrm>
            <a:off x="7688633" y="4482826"/>
            <a:ext cx="959498" cy="21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52" descr="http://t0.gstatic.com/images?q=tbn:EFtg0twRh4QqHM:http://www.mediabistro.com/news/original/GE%2520Logo.jpg">
            <a:hlinkClick r:id="rId33"/>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688157" y="3427653"/>
            <a:ext cx="438223" cy="4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54" descr="http://warehousenews.co.uk/wp-content/uploads/2009/06/swisslog-logo.jp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5736075" y="4015372"/>
            <a:ext cx="780609" cy="195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58" descr="http://www.masterclassroboticurology.com/wp-content/uploads/logo_intuitive_black.gif"/>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2192694" y="3928600"/>
            <a:ext cx="905289" cy="37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62" descr="http://www.missionperformance.com/images/Pages/Who_for/Our_Clients/Logo32.gif"/>
          <p:cNvPicPr>
            <a:picLocks noChangeAspect="1" noChangeArrowheads="1"/>
          </p:cNvPicPr>
          <p:nvPr/>
        </p:nvPicPr>
        <p:blipFill rotWithShape="1">
          <a:blip r:embed="rId37">
            <a:extLst>
              <a:ext uri="{28A0092B-C50C-407E-A947-70E740481C1C}">
                <a14:useLocalDpi xmlns:a14="http://schemas.microsoft.com/office/drawing/2010/main" val="0"/>
              </a:ext>
            </a:extLst>
          </a:blip>
          <a:srcRect t="16667" b="26245"/>
          <a:stretch/>
        </p:blipFill>
        <p:spPr bwMode="auto">
          <a:xfrm>
            <a:off x="3756748" y="4031761"/>
            <a:ext cx="1040812" cy="40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64" descr="http://huntprofessionalinc.com/images/Mediatek_logo.gif"/>
          <p:cNvPicPr>
            <a:picLocks noChangeAspect="1" noChangeArrowheads="1"/>
          </p:cNvPicPr>
          <p:nvPr/>
        </p:nvPicPr>
        <p:blipFill rotWithShape="1">
          <a:blip r:embed="rId38" cstate="print">
            <a:extLst>
              <a:ext uri="{28A0092B-C50C-407E-A947-70E740481C1C}">
                <a14:useLocalDpi xmlns:a14="http://schemas.microsoft.com/office/drawing/2010/main" val="0"/>
              </a:ext>
            </a:extLst>
          </a:blip>
          <a:srcRect b="19761"/>
          <a:stretch/>
        </p:blipFill>
        <p:spPr bwMode="auto">
          <a:xfrm>
            <a:off x="4230394" y="2498727"/>
            <a:ext cx="988771" cy="20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66" descr="http://www.pycomall.com/images/P/Nokia_logo2.jpg"/>
          <p:cNvPicPr>
            <a:picLocks noChangeAspect="1" noChangeArrowheads="1"/>
          </p:cNvPicPr>
          <p:nvPr/>
        </p:nvPicPr>
        <p:blipFill>
          <a:blip r:embed="rId39" cstate="print">
            <a:extLst>
              <a:ext uri="{28A0092B-C50C-407E-A947-70E740481C1C}">
                <a14:useLocalDpi xmlns:a14="http://schemas.microsoft.com/office/drawing/2010/main" val="0"/>
              </a:ext>
            </a:extLst>
          </a:blip>
          <a:srcRect t="36792" b="41208"/>
          <a:stretch>
            <a:fillRect/>
          </a:stretch>
        </p:blipFill>
        <p:spPr bwMode="auto">
          <a:xfrm>
            <a:off x="2214155" y="2310715"/>
            <a:ext cx="743859" cy="16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68" descr="http://www.tukans.com/images/polycom_logo_sm.gif"/>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018881" y="3499506"/>
            <a:ext cx="869557" cy="19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48"/>
          <p:cNvPicPr>
            <a:picLocks noChangeAspect="1"/>
          </p:cNvPicPr>
          <p:nvPr/>
        </p:nvPicPr>
        <p:blipFill>
          <a:blip r:embed="rId41"/>
          <a:stretch>
            <a:fillRect/>
          </a:stretch>
        </p:blipFill>
        <p:spPr>
          <a:xfrm>
            <a:off x="814429" y="3719815"/>
            <a:ext cx="728821" cy="397975"/>
          </a:xfrm>
          <a:prstGeom prst="rect">
            <a:avLst/>
          </a:prstGeom>
        </p:spPr>
      </p:pic>
      <p:pic>
        <p:nvPicPr>
          <p:cNvPr id="50" name="Picture 49"/>
          <p:cNvPicPr>
            <a:picLocks noChangeAspect="1"/>
          </p:cNvPicPr>
          <p:nvPr/>
        </p:nvPicPr>
        <p:blipFill rotWithShape="1">
          <a:blip r:embed="rId42"/>
          <a:srcRect t="27096" b="29260"/>
          <a:stretch/>
        </p:blipFill>
        <p:spPr>
          <a:xfrm>
            <a:off x="7912287" y="2477695"/>
            <a:ext cx="920554" cy="235850"/>
          </a:xfrm>
          <a:prstGeom prst="rect">
            <a:avLst/>
          </a:prstGeom>
        </p:spPr>
      </p:pic>
      <p:pic>
        <p:nvPicPr>
          <p:cNvPr id="51" name="Picture 50"/>
          <p:cNvPicPr>
            <a:picLocks noChangeAspect="1"/>
          </p:cNvPicPr>
          <p:nvPr/>
        </p:nvPicPr>
        <p:blipFill>
          <a:blip r:embed="rId43"/>
          <a:stretch>
            <a:fillRect/>
          </a:stretch>
        </p:blipFill>
        <p:spPr>
          <a:xfrm>
            <a:off x="5680025" y="1823054"/>
            <a:ext cx="367696" cy="367696"/>
          </a:xfrm>
          <a:prstGeom prst="rect">
            <a:avLst/>
          </a:prstGeom>
        </p:spPr>
      </p:pic>
      <p:pic>
        <p:nvPicPr>
          <p:cNvPr id="52" name="Picture 51"/>
          <p:cNvPicPr>
            <a:picLocks noChangeAspect="1"/>
          </p:cNvPicPr>
          <p:nvPr/>
        </p:nvPicPr>
        <p:blipFill>
          <a:blip r:embed="rId44"/>
          <a:stretch>
            <a:fillRect/>
          </a:stretch>
        </p:blipFill>
        <p:spPr>
          <a:xfrm>
            <a:off x="5695056" y="2218588"/>
            <a:ext cx="352952" cy="352952"/>
          </a:xfrm>
          <a:prstGeom prst="rect">
            <a:avLst/>
          </a:prstGeom>
        </p:spPr>
      </p:pic>
      <p:pic>
        <p:nvPicPr>
          <p:cNvPr id="54" name="Picture 53"/>
          <p:cNvPicPr>
            <a:picLocks noChangeAspect="1"/>
          </p:cNvPicPr>
          <p:nvPr/>
        </p:nvPicPr>
        <p:blipFill>
          <a:blip r:embed="rId45"/>
          <a:stretch>
            <a:fillRect/>
          </a:stretch>
        </p:blipFill>
        <p:spPr>
          <a:xfrm>
            <a:off x="4740852" y="1640656"/>
            <a:ext cx="409759" cy="270203"/>
          </a:xfrm>
          <a:prstGeom prst="rect">
            <a:avLst/>
          </a:prstGeom>
        </p:spPr>
      </p:pic>
      <p:pic>
        <p:nvPicPr>
          <p:cNvPr id="56" name="Picture 55"/>
          <p:cNvPicPr>
            <a:picLocks noChangeAspect="1"/>
          </p:cNvPicPr>
          <p:nvPr/>
        </p:nvPicPr>
        <p:blipFill>
          <a:blip r:embed="rId46"/>
          <a:stretch>
            <a:fillRect/>
          </a:stretch>
        </p:blipFill>
        <p:spPr>
          <a:xfrm>
            <a:off x="7910283" y="1932911"/>
            <a:ext cx="1021654" cy="255414"/>
          </a:xfrm>
          <a:prstGeom prst="rect">
            <a:avLst/>
          </a:prstGeom>
        </p:spPr>
      </p:pic>
      <p:pic>
        <p:nvPicPr>
          <p:cNvPr id="57" name="Picture 56"/>
          <p:cNvPicPr>
            <a:picLocks noChangeAspect="1"/>
          </p:cNvPicPr>
          <p:nvPr/>
        </p:nvPicPr>
        <p:blipFill rotWithShape="1">
          <a:blip r:embed="rId47"/>
          <a:srcRect b="7577"/>
          <a:stretch/>
        </p:blipFill>
        <p:spPr>
          <a:xfrm>
            <a:off x="2290256" y="1856056"/>
            <a:ext cx="722312" cy="291632"/>
          </a:xfrm>
          <a:prstGeom prst="rect">
            <a:avLst/>
          </a:prstGeom>
        </p:spPr>
      </p:pic>
      <p:pic>
        <p:nvPicPr>
          <p:cNvPr id="58" name="Picture 57"/>
          <p:cNvPicPr>
            <a:picLocks noChangeAspect="1"/>
          </p:cNvPicPr>
          <p:nvPr/>
        </p:nvPicPr>
        <p:blipFill>
          <a:blip r:embed="rId48"/>
          <a:stretch>
            <a:fillRect/>
          </a:stretch>
        </p:blipFill>
        <p:spPr>
          <a:xfrm>
            <a:off x="6151708" y="1897789"/>
            <a:ext cx="766639" cy="298137"/>
          </a:xfrm>
          <a:prstGeom prst="rect">
            <a:avLst/>
          </a:prstGeom>
        </p:spPr>
      </p:pic>
      <p:pic>
        <p:nvPicPr>
          <p:cNvPr id="59" name="Picture 58"/>
          <p:cNvPicPr>
            <a:picLocks noChangeAspect="1"/>
          </p:cNvPicPr>
          <p:nvPr/>
        </p:nvPicPr>
        <p:blipFill rotWithShape="1">
          <a:blip r:embed="rId49"/>
          <a:srcRect l="14336" r="12378"/>
          <a:stretch/>
        </p:blipFill>
        <p:spPr>
          <a:xfrm>
            <a:off x="6394907" y="3385583"/>
            <a:ext cx="508566" cy="519789"/>
          </a:xfrm>
          <a:prstGeom prst="rect">
            <a:avLst/>
          </a:prstGeom>
        </p:spPr>
      </p:pic>
      <p:pic>
        <p:nvPicPr>
          <p:cNvPr id="60" name="Picture 59"/>
          <p:cNvPicPr>
            <a:picLocks noChangeAspect="1"/>
          </p:cNvPicPr>
          <p:nvPr/>
        </p:nvPicPr>
        <p:blipFill>
          <a:blip r:embed="rId50"/>
          <a:stretch>
            <a:fillRect/>
          </a:stretch>
        </p:blipFill>
        <p:spPr>
          <a:xfrm>
            <a:off x="8019035" y="3891587"/>
            <a:ext cx="957188" cy="198441"/>
          </a:xfrm>
          <a:prstGeom prst="rect">
            <a:avLst/>
          </a:prstGeom>
        </p:spPr>
      </p:pic>
      <p:pic>
        <p:nvPicPr>
          <p:cNvPr id="61" name="Picture 60"/>
          <p:cNvPicPr>
            <a:picLocks noChangeAspect="1"/>
          </p:cNvPicPr>
          <p:nvPr/>
        </p:nvPicPr>
        <p:blipFill>
          <a:blip r:embed="rId51"/>
          <a:stretch>
            <a:fillRect/>
          </a:stretch>
        </p:blipFill>
        <p:spPr>
          <a:xfrm>
            <a:off x="4288994" y="4601540"/>
            <a:ext cx="815669" cy="154977"/>
          </a:xfrm>
          <a:prstGeom prst="rect">
            <a:avLst/>
          </a:prstGeom>
        </p:spPr>
      </p:pic>
      <p:pic>
        <p:nvPicPr>
          <p:cNvPr id="62" name="Picture 61"/>
          <p:cNvPicPr>
            <a:picLocks noChangeAspect="1"/>
          </p:cNvPicPr>
          <p:nvPr/>
        </p:nvPicPr>
        <p:blipFill>
          <a:blip r:embed="rId52"/>
          <a:stretch>
            <a:fillRect/>
          </a:stretch>
        </p:blipFill>
        <p:spPr>
          <a:xfrm>
            <a:off x="1154374" y="3427650"/>
            <a:ext cx="486937" cy="292162"/>
          </a:xfrm>
          <a:prstGeom prst="rect">
            <a:avLst/>
          </a:prstGeom>
        </p:spPr>
      </p:pic>
      <p:pic>
        <p:nvPicPr>
          <p:cNvPr id="63" name="Picture 62"/>
          <p:cNvPicPr>
            <a:picLocks noChangeAspect="1"/>
          </p:cNvPicPr>
          <p:nvPr/>
        </p:nvPicPr>
        <p:blipFill>
          <a:blip r:embed="rId53"/>
          <a:stretch>
            <a:fillRect/>
          </a:stretch>
        </p:blipFill>
        <p:spPr>
          <a:xfrm>
            <a:off x="718515" y="4489646"/>
            <a:ext cx="835527" cy="248015"/>
          </a:xfrm>
          <a:prstGeom prst="rect">
            <a:avLst/>
          </a:prstGeom>
        </p:spPr>
      </p:pic>
      <p:pic>
        <p:nvPicPr>
          <p:cNvPr id="64" name="Picture 50" descr="http://t1.gstatic.com/images?q=tbn:YMxBIsC8Kk3KHM:http://www.mikesappliances.co.uk/images/Bosch-Logo-1.jpg">
            <a:hlinkClick r:id="rId54"/>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215215" y="4227469"/>
            <a:ext cx="627286" cy="18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Line 10"/>
          <p:cNvSpPr>
            <a:spLocks noChangeShapeType="1"/>
          </p:cNvSpPr>
          <p:nvPr/>
        </p:nvSpPr>
        <p:spPr bwMode="auto">
          <a:xfrm>
            <a:off x="3658593" y="1180001"/>
            <a:ext cx="0" cy="3657600"/>
          </a:xfrm>
          <a:prstGeom prst="line">
            <a:avLst/>
          </a:prstGeom>
          <a:noFill/>
          <a:ln w="44450" cap="rnd">
            <a:solidFill>
              <a:schemeClr val="tx2"/>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dirty="0"/>
          </a:p>
        </p:txBody>
      </p:sp>
      <p:pic>
        <p:nvPicPr>
          <p:cNvPr id="67" name="Picture 66"/>
          <p:cNvPicPr>
            <a:picLocks noChangeAspect="1"/>
          </p:cNvPicPr>
          <p:nvPr/>
        </p:nvPicPr>
        <p:blipFill>
          <a:blip r:embed="rId56"/>
          <a:stretch>
            <a:fillRect/>
          </a:stretch>
        </p:blipFill>
        <p:spPr>
          <a:xfrm>
            <a:off x="4504495" y="2075868"/>
            <a:ext cx="817891" cy="314052"/>
          </a:xfrm>
          <a:prstGeom prst="rect">
            <a:avLst/>
          </a:prstGeom>
        </p:spPr>
      </p:pic>
      <p:pic>
        <p:nvPicPr>
          <p:cNvPr id="68" name="Picture 67"/>
          <p:cNvPicPr>
            <a:picLocks noChangeAspect="1"/>
          </p:cNvPicPr>
          <p:nvPr/>
        </p:nvPicPr>
        <p:blipFill rotWithShape="1">
          <a:blip r:embed="rId57"/>
          <a:srcRect l="2770" r="5068" b="17625"/>
          <a:stretch/>
        </p:blipFill>
        <p:spPr>
          <a:xfrm>
            <a:off x="5563540" y="4305697"/>
            <a:ext cx="1029502" cy="182936"/>
          </a:xfrm>
          <a:prstGeom prst="rect">
            <a:avLst/>
          </a:prstGeom>
        </p:spPr>
      </p:pic>
      <p:pic>
        <p:nvPicPr>
          <p:cNvPr id="69" name="Picture 68"/>
          <p:cNvPicPr>
            <a:picLocks noChangeAspect="1"/>
          </p:cNvPicPr>
          <p:nvPr/>
        </p:nvPicPr>
        <p:blipFill>
          <a:blip r:embed="rId58"/>
          <a:stretch>
            <a:fillRect/>
          </a:stretch>
        </p:blipFill>
        <p:spPr>
          <a:xfrm>
            <a:off x="8363524" y="1435070"/>
            <a:ext cx="612707" cy="211721"/>
          </a:xfrm>
          <a:prstGeom prst="rect">
            <a:avLst/>
          </a:prstGeom>
        </p:spPr>
      </p:pic>
      <p:pic>
        <p:nvPicPr>
          <p:cNvPr id="70" name="Picture 69"/>
          <p:cNvPicPr>
            <a:picLocks noChangeAspect="1"/>
          </p:cNvPicPr>
          <p:nvPr/>
        </p:nvPicPr>
        <p:blipFill>
          <a:blip r:embed="rId59"/>
          <a:stretch>
            <a:fillRect/>
          </a:stretch>
        </p:blipFill>
        <p:spPr>
          <a:xfrm>
            <a:off x="7603968" y="2261253"/>
            <a:ext cx="759548" cy="152431"/>
          </a:xfrm>
          <a:prstGeom prst="rect">
            <a:avLst/>
          </a:prstGeom>
        </p:spPr>
      </p:pic>
      <p:pic>
        <p:nvPicPr>
          <p:cNvPr id="71" name="Picture 70"/>
          <p:cNvPicPr>
            <a:picLocks noChangeAspect="1"/>
          </p:cNvPicPr>
          <p:nvPr/>
        </p:nvPicPr>
        <p:blipFill rotWithShape="1">
          <a:blip r:embed="rId60"/>
          <a:srcRect t="35956" b="37503"/>
          <a:stretch/>
        </p:blipFill>
        <p:spPr>
          <a:xfrm>
            <a:off x="6029126" y="4584540"/>
            <a:ext cx="789026" cy="156862"/>
          </a:xfrm>
          <a:prstGeom prst="rect">
            <a:avLst/>
          </a:prstGeom>
        </p:spPr>
      </p:pic>
      <p:pic>
        <p:nvPicPr>
          <p:cNvPr id="72" name="Picture 71"/>
          <p:cNvPicPr>
            <a:picLocks noChangeAspect="1"/>
          </p:cNvPicPr>
          <p:nvPr/>
        </p:nvPicPr>
        <p:blipFill rotWithShape="1">
          <a:blip r:embed="rId61"/>
          <a:srcRect l="11067" r="10621"/>
          <a:stretch/>
        </p:blipFill>
        <p:spPr>
          <a:xfrm>
            <a:off x="2979375" y="1434190"/>
            <a:ext cx="540416" cy="386443"/>
          </a:xfrm>
          <a:prstGeom prst="rect">
            <a:avLst/>
          </a:prstGeom>
        </p:spPr>
      </p:pic>
      <p:pic>
        <p:nvPicPr>
          <p:cNvPr id="73" name="Picture 72"/>
          <p:cNvPicPr>
            <a:picLocks noChangeAspect="1"/>
          </p:cNvPicPr>
          <p:nvPr/>
        </p:nvPicPr>
        <p:blipFill>
          <a:blip r:embed="rId62"/>
          <a:stretch>
            <a:fillRect/>
          </a:stretch>
        </p:blipFill>
        <p:spPr>
          <a:xfrm>
            <a:off x="3826915" y="3411447"/>
            <a:ext cx="1011840" cy="124794"/>
          </a:xfrm>
          <a:prstGeom prst="rect">
            <a:avLst/>
          </a:prstGeom>
        </p:spPr>
      </p:pic>
      <p:pic>
        <p:nvPicPr>
          <p:cNvPr id="74" name="Picture 19" descr="http://www.headwayinvestmentbanking.co.uk/images/NYSE_logo.bmp"/>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7496845" y="1402309"/>
            <a:ext cx="731989" cy="27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7" descr="http://www.fused-mobility.com/images/siemens_logo.jpg"/>
          <p:cNvPicPr>
            <a:picLocks noChangeAspect="1" noChangeArrowheads="1"/>
          </p:cNvPicPr>
          <p:nvPr/>
        </p:nvPicPr>
        <p:blipFill>
          <a:blip r:embed="rId6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301640" y="3146766"/>
            <a:ext cx="718810" cy="57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75"/>
          <p:cNvPicPr>
            <a:picLocks noChangeAspect="1"/>
          </p:cNvPicPr>
          <p:nvPr/>
        </p:nvPicPr>
        <p:blipFill>
          <a:blip r:embed="rId65"/>
          <a:stretch>
            <a:fillRect/>
          </a:stretch>
        </p:blipFill>
        <p:spPr>
          <a:xfrm>
            <a:off x="5806265" y="1402309"/>
            <a:ext cx="445721" cy="313278"/>
          </a:xfrm>
          <a:prstGeom prst="rect">
            <a:avLst/>
          </a:prstGeom>
        </p:spPr>
      </p:pic>
      <p:pic>
        <p:nvPicPr>
          <p:cNvPr id="77" name="Picture 76"/>
          <p:cNvPicPr>
            <a:picLocks noChangeAspect="1"/>
          </p:cNvPicPr>
          <p:nvPr/>
        </p:nvPicPr>
        <p:blipFill>
          <a:blip r:embed="rId66"/>
          <a:stretch>
            <a:fillRect/>
          </a:stretch>
        </p:blipFill>
        <p:spPr>
          <a:xfrm>
            <a:off x="2436674" y="2567324"/>
            <a:ext cx="1153295" cy="252810"/>
          </a:xfrm>
          <a:prstGeom prst="rect">
            <a:avLst/>
          </a:prstGeom>
        </p:spPr>
      </p:pic>
      <p:sp>
        <p:nvSpPr>
          <p:cNvPr id="83" name="Rectangle 82"/>
          <p:cNvSpPr/>
          <p:nvPr/>
        </p:nvSpPr>
        <p:spPr>
          <a:xfrm>
            <a:off x="9" y="781541"/>
            <a:ext cx="9143999" cy="4361961"/>
          </a:xfrm>
          <a:prstGeom prst="rect">
            <a:avLst/>
          </a:prstGeom>
          <a:solidFill>
            <a:schemeClr val="bg1">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Content Placeholder 2"/>
          <p:cNvSpPr txBox="1">
            <a:spLocks/>
          </p:cNvSpPr>
          <p:nvPr/>
        </p:nvSpPr>
        <p:spPr>
          <a:xfrm>
            <a:off x="284977" y="915744"/>
            <a:ext cx="7904571" cy="3763283"/>
          </a:xfrm>
          <a:prstGeom prst="rect">
            <a:avLst/>
          </a:prstGeom>
        </p:spPr>
        <p:txBody>
          <a:bodyPr>
            <a:noAutofit/>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kern="1200" baseline="0">
                <a:solidFill>
                  <a:srgbClr val="5F5F5F"/>
                </a:solidFill>
                <a:latin typeface="+mn-lt"/>
                <a:ea typeface="+mn-ea"/>
                <a:cs typeface="+mn-cs"/>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b="0" kern="1200">
                <a:solidFill>
                  <a:srgbClr val="5F5F5F"/>
                </a:solidFill>
                <a:latin typeface="+mn-lt"/>
                <a:ea typeface="+mn-ea"/>
                <a:cs typeface="+mn-cs"/>
              </a:defRPr>
            </a:lvl2pPr>
            <a:lvl3pPr marL="398463" marR="0" indent="-1682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kern="1200">
                <a:solidFill>
                  <a:srgbClr val="5F5F5F"/>
                </a:solidFill>
                <a:latin typeface="+mn-lt"/>
                <a:ea typeface="+mn-ea"/>
                <a:cs typeface="+mn-cs"/>
              </a:defRPr>
            </a:lvl3pPr>
            <a:lvl4pPr marL="630238" marR="0" indent="-1682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kern="1200">
                <a:solidFill>
                  <a:srgbClr val="5F5F5F"/>
                </a:solidFill>
                <a:latin typeface="+mn-lt"/>
                <a:ea typeface="+mn-ea"/>
                <a:cs typeface="+mn-cs"/>
              </a:defRPr>
            </a:lvl4pPr>
            <a:lvl5pPr marL="860425" marR="0" indent="-177800"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kern="1200" baseline="0">
                <a:solidFill>
                  <a:srgbClr val="5F5F5F"/>
                </a:solidFill>
                <a:latin typeface="+mn-lt"/>
                <a:ea typeface="+mn-ea"/>
                <a:cs typeface="+mn-cs"/>
              </a:defRPr>
            </a:lvl5pPr>
            <a:lvl6pPr marL="0" indent="0" algn="l" defTabSz="617220" rtl="0" eaLnBrk="1" latinLnBrk="0" hangingPunct="1">
              <a:spcBef>
                <a:spcPts val="135"/>
              </a:spcBef>
              <a:spcAft>
                <a:spcPts val="135"/>
              </a:spcAft>
              <a:buFont typeface="Arial" pitchFamily="34" charset="0"/>
              <a:buNone/>
              <a:defRPr sz="1620" kern="1200">
                <a:solidFill>
                  <a:schemeClr val="accent5"/>
                </a:solidFill>
                <a:latin typeface="+mn-lt"/>
                <a:ea typeface="+mn-ea"/>
                <a:cs typeface="+mn-cs"/>
              </a:defRPr>
            </a:lvl6pPr>
            <a:lvl7pPr marL="0" indent="0" algn="l" defTabSz="617220" rtl="0" eaLnBrk="1" latinLnBrk="0" hangingPunct="1">
              <a:spcBef>
                <a:spcPts val="135"/>
              </a:spcBef>
              <a:spcAft>
                <a:spcPts val="135"/>
              </a:spcAft>
              <a:buFont typeface="Arial" pitchFamily="34" charset="0"/>
              <a:buNone/>
              <a:defRPr sz="1620" kern="1200">
                <a:solidFill>
                  <a:schemeClr val="accent6"/>
                </a:solidFill>
                <a:latin typeface="+mn-lt"/>
                <a:ea typeface="+mn-ea"/>
                <a:cs typeface="+mn-cs"/>
              </a:defRPr>
            </a:lvl7pPr>
            <a:lvl8pPr marL="0" indent="0" algn="l" defTabSz="617220" rtl="0" eaLnBrk="1" latinLnBrk="0" hangingPunct="1">
              <a:spcBef>
                <a:spcPts val="135"/>
              </a:spcBef>
              <a:spcAft>
                <a:spcPts val="135"/>
              </a:spcAft>
              <a:buFont typeface="Arial" pitchFamily="34" charset="0"/>
              <a:buNone/>
              <a:defRPr sz="1620" kern="1200">
                <a:solidFill>
                  <a:schemeClr val="accent3"/>
                </a:solidFill>
                <a:latin typeface="+mn-lt"/>
                <a:ea typeface="+mn-ea"/>
                <a:cs typeface="+mn-cs"/>
              </a:defRPr>
            </a:lvl8pPr>
            <a:lvl9pPr marL="0" indent="0" algn="l" defTabSz="617220" rtl="0" eaLnBrk="1" latinLnBrk="0" hangingPunct="1">
              <a:spcBef>
                <a:spcPts val="135"/>
              </a:spcBef>
              <a:spcAft>
                <a:spcPts val="135"/>
              </a:spcAft>
              <a:buFont typeface="Arial" pitchFamily="34" charset="0"/>
              <a:buNone/>
              <a:defRPr sz="1440" kern="1200">
                <a:solidFill>
                  <a:schemeClr val="tx1"/>
                </a:solidFill>
                <a:latin typeface="+mn-lt"/>
                <a:ea typeface="+mn-ea"/>
                <a:cs typeface="+mn-cs"/>
              </a:defRPr>
            </a:lvl9pPr>
          </a:lstStyle>
          <a:p>
            <a:pPr algn="ctr"/>
            <a:endParaRPr lang="en-US" sz="400" dirty="0" smtClean="0">
              <a:solidFill>
                <a:schemeClr val="tx1">
                  <a:lumMod val="65000"/>
                  <a:lumOff val="35000"/>
                </a:schemeClr>
              </a:solidFill>
              <a:latin typeface="+mj-lt"/>
            </a:endParaRPr>
          </a:p>
          <a:p>
            <a:pPr algn="ctr"/>
            <a:r>
              <a:rPr lang="en-US" sz="16600" dirty="0" smtClean="0">
                <a:solidFill>
                  <a:srgbClr val="01A1E7"/>
                </a:solidFill>
                <a:latin typeface="+mj-lt"/>
              </a:rPr>
              <a:t>Q</a:t>
            </a:r>
            <a:r>
              <a:rPr lang="en-US" sz="16600" dirty="0" smtClean="0">
                <a:latin typeface="+mj-lt"/>
              </a:rPr>
              <a:t>&amp;</a:t>
            </a:r>
            <a:r>
              <a:rPr lang="en-US" sz="16600" dirty="0" smtClean="0">
                <a:solidFill>
                  <a:srgbClr val="01A1E7"/>
                </a:solidFill>
                <a:latin typeface="+mj-lt"/>
              </a:rPr>
              <a:t>A</a:t>
            </a:r>
          </a:p>
          <a:p>
            <a:pPr algn="ctr"/>
            <a:endParaRPr lang="en-US" sz="2000" dirty="0" smtClean="0">
              <a:solidFill>
                <a:schemeClr val="accent1"/>
              </a:solidFill>
              <a:latin typeface="+mj-lt"/>
            </a:endParaRPr>
          </a:p>
          <a:p>
            <a:pPr algn="ctr"/>
            <a:r>
              <a:rPr lang="en-US" sz="2000" b="1" dirty="0" smtClean="0">
                <a:solidFill>
                  <a:schemeClr val="accent1"/>
                </a:solidFill>
                <a:latin typeface="+mj-lt"/>
              </a:rPr>
              <a:t>@ DOES 2014:</a:t>
            </a:r>
            <a:r>
              <a:rPr lang="en-US" sz="2000" dirty="0" smtClean="0">
                <a:solidFill>
                  <a:schemeClr val="accent1"/>
                </a:solidFill>
                <a:latin typeface="+mj-lt"/>
              </a:rPr>
              <a:t> Visit “Dr. Is In” in Exhibit Hall</a:t>
            </a:r>
          </a:p>
          <a:p>
            <a:pPr algn="ctr"/>
            <a:r>
              <a:rPr lang="en-US" sz="2000" b="1" dirty="0" smtClean="0">
                <a:solidFill>
                  <a:schemeClr val="accent1"/>
                </a:solidFill>
                <a:latin typeface="+mj-lt"/>
              </a:rPr>
              <a:t>Anytime : </a:t>
            </a:r>
            <a:r>
              <a:rPr lang="en-US" sz="2000" dirty="0" smtClean="0">
                <a:solidFill>
                  <a:schemeClr val="accent1"/>
                </a:solidFill>
                <a:latin typeface="+mj-lt"/>
              </a:rPr>
              <a:t>jane@electric-cloud.com</a:t>
            </a:r>
            <a:endParaRPr lang="en-US" sz="2000" dirty="0">
              <a:solidFill>
                <a:schemeClr val="accent1"/>
              </a:solidFill>
              <a:latin typeface="+mj-lt"/>
            </a:endParaRPr>
          </a:p>
        </p:txBody>
      </p:sp>
    </p:spTree>
    <p:extLst>
      <p:ext uri="{BB962C8B-B14F-4D97-AF65-F5344CB8AC3E}">
        <p14:creationId xmlns:p14="http://schemas.microsoft.com/office/powerpoint/2010/main" val="39642559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900" decel="100000" fill="hold"/>
                                        <p:tgtEl>
                                          <p:spTgt spid="7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smtClean="0"/>
              <a:t>Backup</a:t>
            </a:r>
            <a:br>
              <a:rPr lang="en-US" noProof="0" dirty="0" smtClean="0"/>
            </a:br>
            <a:endParaRPr lang="en-US" noProof="0" dirty="0"/>
          </a:p>
        </p:txBody>
      </p:sp>
    </p:spTree>
    <p:extLst>
      <p:ext uri="{BB962C8B-B14F-4D97-AF65-F5344CB8AC3E}">
        <p14:creationId xmlns:p14="http://schemas.microsoft.com/office/powerpoint/2010/main" val="8637758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1A1E7"/>
                </a:solidFill>
                <a:cs typeface="Trebuchet MS"/>
              </a:rPr>
              <a:t>Build-Test-Deploy Faster</a:t>
            </a:r>
            <a:br>
              <a:rPr lang="en-US" dirty="0">
                <a:solidFill>
                  <a:srgbClr val="01A1E7"/>
                </a:solidFill>
                <a:cs typeface="Trebuchet MS"/>
              </a:rPr>
            </a:br>
            <a:r>
              <a:rPr lang="en-US" sz="1200" dirty="0">
                <a:solidFill>
                  <a:srgbClr val="01A1E7"/>
                </a:solidFill>
                <a:cs typeface="Trebuchet MS"/>
              </a:rPr>
              <a:t>Deliver better software faster.</a:t>
            </a:r>
            <a:endParaRPr lang="en-US" dirty="0"/>
          </a:p>
        </p:txBody>
      </p:sp>
      <p:grpSp>
        <p:nvGrpSpPr>
          <p:cNvPr id="4" name="Group 3"/>
          <p:cNvGrpSpPr/>
          <p:nvPr/>
        </p:nvGrpSpPr>
        <p:grpSpPr>
          <a:xfrm>
            <a:off x="415635" y="1756875"/>
            <a:ext cx="8728365" cy="1240247"/>
            <a:chOff x="415635" y="1309655"/>
            <a:chExt cx="8728365" cy="1240247"/>
          </a:xfrm>
        </p:grpSpPr>
        <p:grpSp>
          <p:nvGrpSpPr>
            <p:cNvPr id="5" name="New File"/>
            <p:cNvGrpSpPr>
              <a:grpSpLocks noChangeAspect="1"/>
            </p:cNvGrpSpPr>
            <p:nvPr/>
          </p:nvGrpSpPr>
          <p:grpSpPr>
            <a:xfrm>
              <a:off x="1144917" y="1309655"/>
              <a:ext cx="377825" cy="377825"/>
              <a:chOff x="3296972" y="1928812"/>
              <a:chExt cx="377825" cy="377825"/>
            </a:xfrm>
          </p:grpSpPr>
          <p:sp>
            <p:nvSpPr>
              <p:cNvPr id="20" name="New File Icon"/>
              <p:cNvSpPr>
                <a:spLocks noChangeAspect="1" noEditPoints="1"/>
              </p:cNvSpPr>
              <p:nvPr/>
            </p:nvSpPr>
            <p:spPr bwMode="auto">
              <a:xfrm>
                <a:off x="3391428" y="2005012"/>
                <a:ext cx="201612" cy="225425"/>
              </a:xfrm>
              <a:custGeom>
                <a:avLst/>
                <a:gdLst>
                  <a:gd name="T0" fmla="*/ 557 w 706"/>
                  <a:gd name="T1" fmla="*/ 367 h 791"/>
                  <a:gd name="T2" fmla="*/ 649 w 706"/>
                  <a:gd name="T3" fmla="*/ 421 h 791"/>
                  <a:gd name="T4" fmla="*/ 536 w 706"/>
                  <a:gd name="T5" fmla="*/ 557 h 791"/>
                  <a:gd name="T6" fmla="*/ 536 w 706"/>
                  <a:gd name="T7" fmla="*/ 559 h 791"/>
                  <a:gd name="T8" fmla="*/ 706 w 706"/>
                  <a:gd name="T9" fmla="*/ 525 h 791"/>
                  <a:gd name="T10" fmla="*/ 706 w 706"/>
                  <a:gd name="T11" fmla="*/ 632 h 791"/>
                  <a:gd name="T12" fmla="*/ 535 w 706"/>
                  <a:gd name="T13" fmla="*/ 603 h 791"/>
                  <a:gd name="T14" fmla="*/ 535 w 706"/>
                  <a:gd name="T15" fmla="*/ 606 h 791"/>
                  <a:gd name="T16" fmla="*/ 649 w 706"/>
                  <a:gd name="T17" fmla="*/ 737 h 791"/>
                  <a:gd name="T18" fmla="*/ 556 w 706"/>
                  <a:gd name="T19" fmla="*/ 791 h 791"/>
                  <a:gd name="T20" fmla="*/ 494 w 706"/>
                  <a:gd name="T21" fmla="*/ 628 h 791"/>
                  <a:gd name="T22" fmla="*/ 492 w 706"/>
                  <a:gd name="T23" fmla="*/ 628 h 791"/>
                  <a:gd name="T24" fmla="*/ 431 w 706"/>
                  <a:gd name="T25" fmla="*/ 791 h 791"/>
                  <a:gd name="T26" fmla="*/ 340 w 706"/>
                  <a:gd name="T27" fmla="*/ 737 h 791"/>
                  <a:gd name="T28" fmla="*/ 454 w 706"/>
                  <a:gd name="T29" fmla="*/ 604 h 791"/>
                  <a:gd name="T30" fmla="*/ 453 w 706"/>
                  <a:gd name="T31" fmla="*/ 602 h 791"/>
                  <a:gd name="T32" fmla="*/ 286 w 706"/>
                  <a:gd name="T33" fmla="*/ 632 h 791"/>
                  <a:gd name="T34" fmla="*/ 286 w 706"/>
                  <a:gd name="T35" fmla="*/ 525 h 791"/>
                  <a:gd name="T36" fmla="*/ 452 w 706"/>
                  <a:gd name="T37" fmla="*/ 559 h 791"/>
                  <a:gd name="T38" fmla="*/ 452 w 706"/>
                  <a:gd name="T39" fmla="*/ 557 h 791"/>
                  <a:gd name="T40" fmla="*/ 340 w 706"/>
                  <a:gd name="T41" fmla="*/ 422 h 791"/>
                  <a:gd name="T42" fmla="*/ 435 w 706"/>
                  <a:gd name="T43" fmla="*/ 367 h 791"/>
                  <a:gd name="T44" fmla="*/ 493 w 706"/>
                  <a:gd name="T45" fmla="*/ 531 h 791"/>
                  <a:gd name="T46" fmla="*/ 495 w 706"/>
                  <a:gd name="T47" fmla="*/ 531 h 791"/>
                  <a:gd name="T48" fmla="*/ 557 w 706"/>
                  <a:gd name="T49" fmla="*/ 367 h 791"/>
                  <a:gd name="T50" fmla="*/ 0 w 706"/>
                  <a:gd name="T51" fmla="*/ 0 h 791"/>
                  <a:gd name="T52" fmla="*/ 409 w 706"/>
                  <a:gd name="T53" fmla="*/ 0 h 791"/>
                  <a:gd name="T54" fmla="*/ 621 w 706"/>
                  <a:gd name="T55" fmla="*/ 212 h 791"/>
                  <a:gd name="T56" fmla="*/ 621 w 706"/>
                  <a:gd name="T57" fmla="*/ 346 h 791"/>
                  <a:gd name="T58" fmla="*/ 565 w 706"/>
                  <a:gd name="T59" fmla="*/ 339 h 791"/>
                  <a:gd name="T60" fmla="*/ 565 w 706"/>
                  <a:gd name="T61" fmla="*/ 283 h 791"/>
                  <a:gd name="T62" fmla="*/ 339 w 706"/>
                  <a:gd name="T63" fmla="*/ 283 h 791"/>
                  <a:gd name="T64" fmla="*/ 339 w 706"/>
                  <a:gd name="T65" fmla="*/ 57 h 791"/>
                  <a:gd name="T66" fmla="*/ 57 w 706"/>
                  <a:gd name="T67" fmla="*/ 57 h 791"/>
                  <a:gd name="T68" fmla="*/ 57 w 706"/>
                  <a:gd name="T69" fmla="*/ 678 h 791"/>
                  <a:gd name="T70" fmla="*/ 318 w 706"/>
                  <a:gd name="T71" fmla="*/ 678 h 791"/>
                  <a:gd name="T72" fmla="*/ 311 w 706"/>
                  <a:gd name="T73" fmla="*/ 734 h 791"/>
                  <a:gd name="T74" fmla="*/ 0 w 706"/>
                  <a:gd name="T75" fmla="*/ 734 h 791"/>
                  <a:gd name="T76" fmla="*/ 0 w 706"/>
                  <a:gd name="T77" fmla="*/ 0 h 791"/>
                  <a:gd name="T78" fmla="*/ 395 w 706"/>
                  <a:gd name="T79" fmla="*/ 71 h 791"/>
                  <a:gd name="T80" fmla="*/ 395 w 706"/>
                  <a:gd name="T81" fmla="*/ 226 h 791"/>
                  <a:gd name="T82" fmla="*/ 551 w 706"/>
                  <a:gd name="T83" fmla="*/ 226 h 791"/>
                  <a:gd name="T84" fmla="*/ 395 w 706"/>
                  <a:gd name="T85" fmla="*/ 71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6" h="791">
                    <a:moveTo>
                      <a:pt x="557" y="367"/>
                    </a:moveTo>
                    <a:lnTo>
                      <a:pt x="649" y="421"/>
                    </a:lnTo>
                    <a:lnTo>
                      <a:pt x="536" y="557"/>
                    </a:lnTo>
                    <a:lnTo>
                      <a:pt x="536" y="559"/>
                    </a:lnTo>
                    <a:lnTo>
                      <a:pt x="706" y="525"/>
                    </a:lnTo>
                    <a:lnTo>
                      <a:pt x="706" y="632"/>
                    </a:lnTo>
                    <a:lnTo>
                      <a:pt x="535" y="603"/>
                    </a:lnTo>
                    <a:lnTo>
                      <a:pt x="535" y="606"/>
                    </a:lnTo>
                    <a:lnTo>
                      <a:pt x="649" y="737"/>
                    </a:lnTo>
                    <a:lnTo>
                      <a:pt x="556" y="791"/>
                    </a:lnTo>
                    <a:lnTo>
                      <a:pt x="494" y="628"/>
                    </a:lnTo>
                    <a:lnTo>
                      <a:pt x="492" y="628"/>
                    </a:lnTo>
                    <a:lnTo>
                      <a:pt x="431" y="791"/>
                    </a:lnTo>
                    <a:lnTo>
                      <a:pt x="340" y="737"/>
                    </a:lnTo>
                    <a:lnTo>
                      <a:pt x="454" y="604"/>
                    </a:lnTo>
                    <a:lnTo>
                      <a:pt x="453" y="602"/>
                    </a:lnTo>
                    <a:lnTo>
                      <a:pt x="286" y="632"/>
                    </a:lnTo>
                    <a:lnTo>
                      <a:pt x="286" y="525"/>
                    </a:lnTo>
                    <a:lnTo>
                      <a:pt x="452" y="559"/>
                    </a:lnTo>
                    <a:lnTo>
                      <a:pt x="452" y="557"/>
                    </a:lnTo>
                    <a:lnTo>
                      <a:pt x="340" y="422"/>
                    </a:lnTo>
                    <a:lnTo>
                      <a:pt x="435" y="367"/>
                    </a:lnTo>
                    <a:lnTo>
                      <a:pt x="493" y="531"/>
                    </a:lnTo>
                    <a:lnTo>
                      <a:pt x="495" y="531"/>
                    </a:lnTo>
                    <a:lnTo>
                      <a:pt x="557" y="367"/>
                    </a:lnTo>
                    <a:close/>
                    <a:moveTo>
                      <a:pt x="0" y="0"/>
                    </a:moveTo>
                    <a:lnTo>
                      <a:pt x="409" y="0"/>
                    </a:lnTo>
                    <a:lnTo>
                      <a:pt x="621" y="212"/>
                    </a:lnTo>
                    <a:lnTo>
                      <a:pt x="621" y="346"/>
                    </a:lnTo>
                    <a:lnTo>
                      <a:pt x="565" y="339"/>
                    </a:lnTo>
                    <a:lnTo>
                      <a:pt x="565" y="283"/>
                    </a:lnTo>
                    <a:lnTo>
                      <a:pt x="339" y="283"/>
                    </a:lnTo>
                    <a:lnTo>
                      <a:pt x="339" y="57"/>
                    </a:lnTo>
                    <a:lnTo>
                      <a:pt x="57" y="57"/>
                    </a:lnTo>
                    <a:lnTo>
                      <a:pt x="57" y="678"/>
                    </a:lnTo>
                    <a:lnTo>
                      <a:pt x="318" y="678"/>
                    </a:lnTo>
                    <a:lnTo>
                      <a:pt x="311" y="734"/>
                    </a:lnTo>
                    <a:lnTo>
                      <a:pt x="0" y="734"/>
                    </a:lnTo>
                    <a:lnTo>
                      <a:pt x="0" y="0"/>
                    </a:lnTo>
                    <a:close/>
                    <a:moveTo>
                      <a:pt x="395" y="71"/>
                    </a:moveTo>
                    <a:lnTo>
                      <a:pt x="395" y="226"/>
                    </a:lnTo>
                    <a:lnTo>
                      <a:pt x="551" y="226"/>
                    </a:lnTo>
                    <a:lnTo>
                      <a:pt x="395" y="71"/>
                    </a:ln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900">
                  <a:latin typeface="Trebuchet MS"/>
                  <a:cs typeface="Trebuchet MS"/>
                </a:endParaRPr>
              </a:p>
            </p:txBody>
          </p:sp>
          <p:sp>
            <p:nvSpPr>
              <p:cNvPr id="21" name="Circle"/>
              <p:cNvSpPr>
                <a:spLocks noChangeAspect="1" noEditPoints="1"/>
              </p:cNvSpPr>
              <p:nvPr/>
            </p:nvSpPr>
            <p:spPr bwMode="auto">
              <a:xfrm>
                <a:off x="3296972" y="1928812"/>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900">
                  <a:latin typeface="Trebuchet MS"/>
                  <a:cs typeface="Trebuchet MS"/>
                </a:endParaRPr>
              </a:p>
            </p:txBody>
          </p:sp>
        </p:grpSp>
        <p:sp>
          <p:nvSpPr>
            <p:cNvPr id="6" name="Rectangle 5"/>
            <p:cNvSpPr/>
            <p:nvPr/>
          </p:nvSpPr>
          <p:spPr>
            <a:xfrm>
              <a:off x="415635" y="1657350"/>
              <a:ext cx="1849088" cy="892552"/>
            </a:xfrm>
            <a:prstGeom prst="rect">
              <a:avLst/>
            </a:prstGeom>
          </p:spPr>
          <p:txBody>
            <a:bodyPr wrap="square">
              <a:spAutoFit/>
            </a:bodyPr>
            <a:lstStyle/>
            <a:p>
              <a:pPr algn="ctr"/>
              <a:r>
                <a:rPr lang="en-US" sz="1400" b="1" dirty="0" smtClean="0">
                  <a:solidFill>
                    <a:schemeClr val="accent1"/>
                  </a:solidFill>
                  <a:latin typeface="Trebuchet MS"/>
                  <a:cs typeface="Trebuchet MS"/>
                </a:rPr>
                <a:t>Build</a:t>
              </a:r>
            </a:p>
            <a:p>
              <a:pPr algn="ctr"/>
              <a:endParaRPr lang="en-US" sz="1600" dirty="0" smtClean="0">
                <a:latin typeface="Trebuchet MS"/>
                <a:cs typeface="Trebuchet MS"/>
              </a:endParaRPr>
            </a:p>
            <a:p>
              <a:pPr algn="ctr"/>
              <a:r>
                <a:rPr lang="en-US" sz="1100" dirty="0" smtClean="0">
                  <a:solidFill>
                    <a:srgbClr val="969696"/>
                  </a:solidFill>
                  <a:latin typeface="Trebuchet MS"/>
                  <a:cs typeface="Trebuchet MS"/>
                </a:rPr>
                <a:t>Compile,</a:t>
              </a:r>
              <a:br>
                <a:rPr lang="en-US" sz="1100" dirty="0" smtClean="0">
                  <a:solidFill>
                    <a:srgbClr val="969696"/>
                  </a:solidFill>
                  <a:latin typeface="Trebuchet MS"/>
                  <a:cs typeface="Trebuchet MS"/>
                </a:rPr>
              </a:br>
              <a:r>
                <a:rPr lang="en-US" sz="1100" dirty="0" smtClean="0">
                  <a:solidFill>
                    <a:srgbClr val="969696"/>
                  </a:solidFill>
                  <a:latin typeface="Trebuchet MS"/>
                  <a:cs typeface="Trebuchet MS"/>
                </a:rPr>
                <a:t>Package</a:t>
              </a:r>
              <a:endParaRPr lang="en-US" sz="1100" dirty="0">
                <a:solidFill>
                  <a:srgbClr val="969696"/>
                </a:solidFill>
                <a:latin typeface="Trebuchet MS"/>
                <a:cs typeface="Trebuchet MS"/>
              </a:endParaRPr>
            </a:p>
          </p:txBody>
        </p:sp>
        <p:grpSp>
          <p:nvGrpSpPr>
            <p:cNvPr id="7" name="Check File"/>
            <p:cNvGrpSpPr>
              <a:grpSpLocks noChangeAspect="1"/>
            </p:cNvGrpSpPr>
            <p:nvPr/>
          </p:nvGrpSpPr>
          <p:grpSpPr>
            <a:xfrm>
              <a:off x="3595260" y="1316239"/>
              <a:ext cx="377825" cy="377825"/>
              <a:chOff x="6193203" y="1916112"/>
              <a:chExt cx="377825" cy="377825"/>
            </a:xfrm>
          </p:grpSpPr>
          <p:sp>
            <p:nvSpPr>
              <p:cNvPr id="18" name="Check File Icon"/>
              <p:cNvSpPr>
                <a:spLocks noChangeAspect="1" noEditPoints="1"/>
              </p:cNvSpPr>
              <p:nvPr/>
            </p:nvSpPr>
            <p:spPr bwMode="auto">
              <a:xfrm>
                <a:off x="6290659" y="1999455"/>
                <a:ext cx="177800" cy="211138"/>
              </a:xfrm>
              <a:custGeom>
                <a:avLst/>
                <a:gdLst>
                  <a:gd name="T0" fmla="*/ 64 w 621"/>
                  <a:gd name="T1" fmla="*/ 508 h 741"/>
                  <a:gd name="T2" fmla="*/ 177 w 621"/>
                  <a:gd name="T3" fmla="*/ 621 h 741"/>
                  <a:gd name="T4" fmla="*/ 360 w 621"/>
                  <a:gd name="T5" fmla="*/ 437 h 741"/>
                  <a:gd name="T6" fmla="*/ 416 w 621"/>
                  <a:gd name="T7" fmla="*/ 501 h 741"/>
                  <a:gd name="T8" fmla="*/ 177 w 621"/>
                  <a:gd name="T9" fmla="*/ 741 h 741"/>
                  <a:gd name="T10" fmla="*/ 0 w 621"/>
                  <a:gd name="T11" fmla="*/ 578 h 741"/>
                  <a:gd name="T12" fmla="*/ 64 w 621"/>
                  <a:gd name="T13" fmla="*/ 508 h 741"/>
                  <a:gd name="T14" fmla="*/ 0 w 621"/>
                  <a:gd name="T15" fmla="*/ 0 h 741"/>
                  <a:gd name="T16" fmla="*/ 409 w 621"/>
                  <a:gd name="T17" fmla="*/ 0 h 741"/>
                  <a:gd name="T18" fmla="*/ 621 w 621"/>
                  <a:gd name="T19" fmla="*/ 212 h 741"/>
                  <a:gd name="T20" fmla="*/ 621 w 621"/>
                  <a:gd name="T21" fmla="*/ 734 h 741"/>
                  <a:gd name="T22" fmla="*/ 247 w 621"/>
                  <a:gd name="T23" fmla="*/ 734 h 741"/>
                  <a:gd name="T24" fmla="*/ 304 w 621"/>
                  <a:gd name="T25" fmla="*/ 677 h 741"/>
                  <a:gd name="T26" fmla="*/ 565 w 621"/>
                  <a:gd name="T27" fmla="*/ 677 h 741"/>
                  <a:gd name="T28" fmla="*/ 565 w 621"/>
                  <a:gd name="T29" fmla="*/ 282 h 741"/>
                  <a:gd name="T30" fmla="*/ 339 w 621"/>
                  <a:gd name="T31" fmla="*/ 282 h 741"/>
                  <a:gd name="T32" fmla="*/ 339 w 621"/>
                  <a:gd name="T33" fmla="*/ 56 h 741"/>
                  <a:gd name="T34" fmla="*/ 57 w 621"/>
                  <a:gd name="T35" fmla="*/ 56 h 741"/>
                  <a:gd name="T36" fmla="*/ 57 w 621"/>
                  <a:gd name="T37" fmla="*/ 451 h 741"/>
                  <a:gd name="T38" fmla="*/ 0 w 621"/>
                  <a:gd name="T39" fmla="*/ 508 h 741"/>
                  <a:gd name="T40" fmla="*/ 0 w 621"/>
                  <a:gd name="T41" fmla="*/ 0 h 741"/>
                  <a:gd name="T42" fmla="*/ 0 w 621"/>
                  <a:gd name="T43" fmla="*/ 734 h 741"/>
                  <a:gd name="T44" fmla="*/ 0 w 621"/>
                  <a:gd name="T45" fmla="*/ 635 h 741"/>
                  <a:gd name="T46" fmla="*/ 99 w 621"/>
                  <a:gd name="T47" fmla="*/ 734 h 741"/>
                  <a:gd name="T48" fmla="*/ 0 w 621"/>
                  <a:gd name="T49" fmla="*/ 734 h 741"/>
                  <a:gd name="T50" fmla="*/ 395 w 621"/>
                  <a:gd name="T51" fmla="*/ 70 h 741"/>
                  <a:gd name="T52" fmla="*/ 395 w 621"/>
                  <a:gd name="T53" fmla="*/ 226 h 741"/>
                  <a:gd name="T54" fmla="*/ 550 w 621"/>
                  <a:gd name="T55" fmla="*/ 226 h 741"/>
                  <a:gd name="T56" fmla="*/ 395 w 621"/>
                  <a:gd name="T57" fmla="*/ 7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1" h="741">
                    <a:moveTo>
                      <a:pt x="64" y="508"/>
                    </a:moveTo>
                    <a:lnTo>
                      <a:pt x="177" y="621"/>
                    </a:lnTo>
                    <a:lnTo>
                      <a:pt x="360" y="437"/>
                    </a:lnTo>
                    <a:lnTo>
                      <a:pt x="416" y="501"/>
                    </a:lnTo>
                    <a:lnTo>
                      <a:pt x="177" y="741"/>
                    </a:lnTo>
                    <a:lnTo>
                      <a:pt x="0" y="578"/>
                    </a:lnTo>
                    <a:lnTo>
                      <a:pt x="64" y="508"/>
                    </a:lnTo>
                    <a:close/>
                    <a:moveTo>
                      <a:pt x="0" y="0"/>
                    </a:moveTo>
                    <a:lnTo>
                      <a:pt x="409" y="0"/>
                    </a:lnTo>
                    <a:lnTo>
                      <a:pt x="621" y="212"/>
                    </a:lnTo>
                    <a:lnTo>
                      <a:pt x="621" y="734"/>
                    </a:lnTo>
                    <a:lnTo>
                      <a:pt x="247" y="734"/>
                    </a:lnTo>
                    <a:lnTo>
                      <a:pt x="304" y="677"/>
                    </a:lnTo>
                    <a:lnTo>
                      <a:pt x="565" y="677"/>
                    </a:lnTo>
                    <a:lnTo>
                      <a:pt x="565" y="282"/>
                    </a:lnTo>
                    <a:lnTo>
                      <a:pt x="339" y="282"/>
                    </a:lnTo>
                    <a:lnTo>
                      <a:pt x="339" y="56"/>
                    </a:lnTo>
                    <a:lnTo>
                      <a:pt x="57" y="56"/>
                    </a:lnTo>
                    <a:lnTo>
                      <a:pt x="57" y="451"/>
                    </a:lnTo>
                    <a:lnTo>
                      <a:pt x="0" y="508"/>
                    </a:lnTo>
                    <a:lnTo>
                      <a:pt x="0" y="0"/>
                    </a:lnTo>
                    <a:close/>
                    <a:moveTo>
                      <a:pt x="0" y="734"/>
                    </a:moveTo>
                    <a:lnTo>
                      <a:pt x="0" y="635"/>
                    </a:lnTo>
                    <a:lnTo>
                      <a:pt x="99" y="734"/>
                    </a:lnTo>
                    <a:lnTo>
                      <a:pt x="0" y="734"/>
                    </a:lnTo>
                    <a:close/>
                    <a:moveTo>
                      <a:pt x="395" y="70"/>
                    </a:moveTo>
                    <a:lnTo>
                      <a:pt x="395" y="226"/>
                    </a:lnTo>
                    <a:lnTo>
                      <a:pt x="550" y="226"/>
                    </a:lnTo>
                    <a:lnTo>
                      <a:pt x="395" y="70"/>
                    </a:lnTo>
                    <a:close/>
                  </a:path>
                </a:pathLst>
              </a:custGeom>
              <a:solidFill>
                <a:srgbClr val="FE9901"/>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900">
                  <a:latin typeface="Trebuchet MS"/>
                  <a:cs typeface="Trebuchet MS"/>
                </a:endParaRPr>
              </a:p>
            </p:txBody>
          </p:sp>
          <p:sp>
            <p:nvSpPr>
              <p:cNvPr id="19" name="Circle"/>
              <p:cNvSpPr>
                <a:spLocks noChangeAspect="1" noEditPoints="1"/>
              </p:cNvSpPr>
              <p:nvPr/>
            </p:nvSpPr>
            <p:spPr bwMode="auto">
              <a:xfrm>
                <a:off x="6193203" y="1916112"/>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solidFill>
                <a:srgbClr val="FE9901"/>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900">
                  <a:latin typeface="Trebuchet MS"/>
                  <a:cs typeface="Trebuchet MS"/>
                </a:endParaRPr>
              </a:p>
            </p:txBody>
          </p:sp>
        </p:grpSp>
        <p:sp>
          <p:nvSpPr>
            <p:cNvPr id="8" name="Rectangle 7"/>
            <p:cNvSpPr/>
            <p:nvPr/>
          </p:nvSpPr>
          <p:spPr>
            <a:xfrm>
              <a:off x="2859628" y="1657350"/>
              <a:ext cx="1849088" cy="892552"/>
            </a:xfrm>
            <a:prstGeom prst="rect">
              <a:avLst/>
            </a:prstGeom>
          </p:spPr>
          <p:txBody>
            <a:bodyPr wrap="square">
              <a:spAutoFit/>
            </a:bodyPr>
            <a:lstStyle/>
            <a:p>
              <a:pPr algn="ctr"/>
              <a:r>
                <a:rPr lang="en-US" sz="1400" b="1" dirty="0" smtClean="0">
                  <a:solidFill>
                    <a:schemeClr val="accent2"/>
                  </a:solidFill>
                  <a:latin typeface="Trebuchet MS"/>
                  <a:cs typeface="Trebuchet MS"/>
                </a:rPr>
                <a:t>Test</a:t>
              </a:r>
            </a:p>
            <a:p>
              <a:pPr algn="ctr"/>
              <a:endParaRPr lang="en-US" sz="1600" dirty="0" smtClean="0">
                <a:latin typeface="Trebuchet MS"/>
                <a:cs typeface="Trebuchet MS"/>
              </a:endParaRPr>
            </a:p>
            <a:p>
              <a:pPr algn="ctr"/>
              <a:r>
                <a:rPr lang="en-US" sz="1100" dirty="0" smtClean="0">
                  <a:solidFill>
                    <a:srgbClr val="969696"/>
                  </a:solidFill>
                  <a:latin typeface="Trebuchet MS"/>
                  <a:cs typeface="Trebuchet MS"/>
                </a:rPr>
                <a:t>Functional, </a:t>
              </a:r>
              <a:br>
                <a:rPr lang="en-US" sz="1100" dirty="0" smtClean="0">
                  <a:solidFill>
                    <a:srgbClr val="969696"/>
                  </a:solidFill>
                  <a:latin typeface="Trebuchet MS"/>
                  <a:cs typeface="Trebuchet MS"/>
                </a:rPr>
              </a:br>
              <a:r>
                <a:rPr lang="en-US" sz="1100" dirty="0" smtClean="0">
                  <a:solidFill>
                    <a:srgbClr val="969696"/>
                  </a:solidFill>
                  <a:latin typeface="Trebuchet MS"/>
                  <a:cs typeface="Trebuchet MS"/>
                </a:rPr>
                <a:t>non-functional</a:t>
              </a:r>
              <a:endParaRPr lang="en-US" sz="1100" dirty="0">
                <a:solidFill>
                  <a:srgbClr val="969696"/>
                </a:solidFill>
                <a:latin typeface="Trebuchet MS"/>
                <a:cs typeface="Trebuchet MS"/>
              </a:endParaRPr>
            </a:p>
          </p:txBody>
        </p:sp>
        <p:grpSp>
          <p:nvGrpSpPr>
            <p:cNvPr id="9" name="Export File"/>
            <p:cNvGrpSpPr>
              <a:grpSpLocks noChangeAspect="1"/>
            </p:cNvGrpSpPr>
            <p:nvPr/>
          </p:nvGrpSpPr>
          <p:grpSpPr>
            <a:xfrm>
              <a:off x="6222035" y="1316779"/>
              <a:ext cx="377825" cy="377825"/>
              <a:chOff x="6242052" y="1936750"/>
              <a:chExt cx="377825" cy="377825"/>
            </a:xfrm>
          </p:grpSpPr>
          <p:sp>
            <p:nvSpPr>
              <p:cNvPr id="16" name="Export File Icon"/>
              <p:cNvSpPr>
                <a:spLocks noChangeAspect="1" noEditPoints="1"/>
              </p:cNvSpPr>
              <p:nvPr/>
            </p:nvSpPr>
            <p:spPr bwMode="auto">
              <a:xfrm>
                <a:off x="6344619" y="1982501"/>
                <a:ext cx="201612" cy="233363"/>
              </a:xfrm>
              <a:custGeom>
                <a:avLst/>
                <a:gdLst>
                  <a:gd name="T0" fmla="*/ 254 w 705"/>
                  <a:gd name="T1" fmla="*/ 592 h 818"/>
                  <a:gd name="T2" fmla="*/ 536 w 705"/>
                  <a:gd name="T3" fmla="*/ 592 h 818"/>
                  <a:gd name="T4" fmla="*/ 381 w 705"/>
                  <a:gd name="T5" fmla="*/ 451 h 818"/>
                  <a:gd name="T6" fmla="*/ 508 w 705"/>
                  <a:gd name="T7" fmla="*/ 451 h 818"/>
                  <a:gd name="T8" fmla="*/ 705 w 705"/>
                  <a:gd name="T9" fmla="*/ 635 h 818"/>
                  <a:gd name="T10" fmla="*/ 508 w 705"/>
                  <a:gd name="T11" fmla="*/ 818 h 818"/>
                  <a:gd name="T12" fmla="*/ 381 w 705"/>
                  <a:gd name="T13" fmla="*/ 818 h 818"/>
                  <a:gd name="T14" fmla="*/ 536 w 705"/>
                  <a:gd name="T15" fmla="*/ 677 h 818"/>
                  <a:gd name="T16" fmla="*/ 254 w 705"/>
                  <a:gd name="T17" fmla="*/ 677 h 818"/>
                  <a:gd name="T18" fmla="*/ 254 w 705"/>
                  <a:gd name="T19" fmla="*/ 592 h 818"/>
                  <a:gd name="T20" fmla="*/ 0 w 705"/>
                  <a:gd name="T21" fmla="*/ 0 h 818"/>
                  <a:gd name="T22" fmla="*/ 409 w 705"/>
                  <a:gd name="T23" fmla="*/ 0 h 818"/>
                  <a:gd name="T24" fmla="*/ 621 w 705"/>
                  <a:gd name="T25" fmla="*/ 211 h 818"/>
                  <a:gd name="T26" fmla="*/ 621 w 705"/>
                  <a:gd name="T27" fmla="*/ 487 h 818"/>
                  <a:gd name="T28" fmla="*/ 564 w 705"/>
                  <a:gd name="T29" fmla="*/ 444 h 818"/>
                  <a:gd name="T30" fmla="*/ 564 w 705"/>
                  <a:gd name="T31" fmla="*/ 282 h 818"/>
                  <a:gd name="T32" fmla="*/ 339 w 705"/>
                  <a:gd name="T33" fmla="*/ 282 h 818"/>
                  <a:gd name="T34" fmla="*/ 339 w 705"/>
                  <a:gd name="T35" fmla="*/ 56 h 818"/>
                  <a:gd name="T36" fmla="*/ 56 w 705"/>
                  <a:gd name="T37" fmla="*/ 56 h 818"/>
                  <a:gd name="T38" fmla="*/ 56 w 705"/>
                  <a:gd name="T39" fmla="*/ 677 h 818"/>
                  <a:gd name="T40" fmla="*/ 219 w 705"/>
                  <a:gd name="T41" fmla="*/ 677 h 818"/>
                  <a:gd name="T42" fmla="*/ 240 w 705"/>
                  <a:gd name="T43" fmla="*/ 733 h 818"/>
                  <a:gd name="T44" fmla="*/ 0 w 705"/>
                  <a:gd name="T45" fmla="*/ 733 h 818"/>
                  <a:gd name="T46" fmla="*/ 0 w 705"/>
                  <a:gd name="T47" fmla="*/ 0 h 818"/>
                  <a:gd name="T48" fmla="*/ 395 w 705"/>
                  <a:gd name="T49" fmla="*/ 70 h 818"/>
                  <a:gd name="T50" fmla="*/ 395 w 705"/>
                  <a:gd name="T51" fmla="*/ 225 h 818"/>
                  <a:gd name="T52" fmla="*/ 550 w 705"/>
                  <a:gd name="T53" fmla="*/ 225 h 818"/>
                  <a:gd name="T54" fmla="*/ 395 w 705"/>
                  <a:gd name="T55" fmla="*/ 7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5" h="818">
                    <a:moveTo>
                      <a:pt x="254" y="592"/>
                    </a:moveTo>
                    <a:lnTo>
                      <a:pt x="536" y="592"/>
                    </a:lnTo>
                    <a:lnTo>
                      <a:pt x="381" y="451"/>
                    </a:lnTo>
                    <a:lnTo>
                      <a:pt x="508" y="451"/>
                    </a:lnTo>
                    <a:lnTo>
                      <a:pt x="705" y="635"/>
                    </a:lnTo>
                    <a:lnTo>
                      <a:pt x="508" y="818"/>
                    </a:lnTo>
                    <a:lnTo>
                      <a:pt x="381" y="818"/>
                    </a:lnTo>
                    <a:lnTo>
                      <a:pt x="536" y="677"/>
                    </a:lnTo>
                    <a:lnTo>
                      <a:pt x="254" y="677"/>
                    </a:lnTo>
                    <a:lnTo>
                      <a:pt x="254" y="592"/>
                    </a:lnTo>
                    <a:close/>
                    <a:moveTo>
                      <a:pt x="0" y="0"/>
                    </a:moveTo>
                    <a:lnTo>
                      <a:pt x="409" y="0"/>
                    </a:lnTo>
                    <a:lnTo>
                      <a:pt x="621" y="211"/>
                    </a:lnTo>
                    <a:lnTo>
                      <a:pt x="621" y="487"/>
                    </a:lnTo>
                    <a:lnTo>
                      <a:pt x="564" y="444"/>
                    </a:lnTo>
                    <a:lnTo>
                      <a:pt x="564" y="282"/>
                    </a:lnTo>
                    <a:lnTo>
                      <a:pt x="339" y="282"/>
                    </a:lnTo>
                    <a:lnTo>
                      <a:pt x="339" y="56"/>
                    </a:lnTo>
                    <a:lnTo>
                      <a:pt x="56" y="56"/>
                    </a:lnTo>
                    <a:lnTo>
                      <a:pt x="56" y="677"/>
                    </a:lnTo>
                    <a:lnTo>
                      <a:pt x="219" y="677"/>
                    </a:lnTo>
                    <a:lnTo>
                      <a:pt x="240" y="733"/>
                    </a:lnTo>
                    <a:lnTo>
                      <a:pt x="0" y="733"/>
                    </a:lnTo>
                    <a:lnTo>
                      <a:pt x="0" y="0"/>
                    </a:lnTo>
                    <a:close/>
                    <a:moveTo>
                      <a:pt x="395" y="70"/>
                    </a:moveTo>
                    <a:lnTo>
                      <a:pt x="395" y="225"/>
                    </a:lnTo>
                    <a:lnTo>
                      <a:pt x="550" y="225"/>
                    </a:lnTo>
                    <a:lnTo>
                      <a:pt x="395" y="7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900">
                  <a:latin typeface="Trebuchet MS"/>
                  <a:cs typeface="Trebuchet MS"/>
                </a:endParaRPr>
              </a:p>
            </p:txBody>
          </p:sp>
          <p:sp>
            <p:nvSpPr>
              <p:cNvPr id="17" name="Circle"/>
              <p:cNvSpPr>
                <a:spLocks noChangeAspect="1" noEditPoints="1"/>
              </p:cNvSpPr>
              <p:nvPr/>
            </p:nvSpPr>
            <p:spPr bwMode="auto">
              <a:xfrm>
                <a:off x="6242052" y="1936750"/>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900">
                  <a:latin typeface="Trebuchet MS"/>
                  <a:cs typeface="Trebuchet MS"/>
                </a:endParaRPr>
              </a:p>
            </p:txBody>
          </p:sp>
        </p:grpSp>
        <p:sp>
          <p:nvSpPr>
            <p:cNvPr id="10" name="Rectangle 9"/>
            <p:cNvSpPr/>
            <p:nvPr/>
          </p:nvSpPr>
          <p:spPr>
            <a:xfrm>
              <a:off x="5486403" y="1657350"/>
              <a:ext cx="1849088" cy="892552"/>
            </a:xfrm>
            <a:prstGeom prst="rect">
              <a:avLst/>
            </a:prstGeom>
          </p:spPr>
          <p:txBody>
            <a:bodyPr wrap="square">
              <a:spAutoFit/>
            </a:bodyPr>
            <a:lstStyle/>
            <a:p>
              <a:pPr algn="ctr"/>
              <a:r>
                <a:rPr lang="en-US" sz="1400" b="1" dirty="0" smtClean="0">
                  <a:solidFill>
                    <a:schemeClr val="accent6"/>
                  </a:solidFill>
                  <a:latin typeface="Trebuchet MS"/>
                  <a:cs typeface="Trebuchet MS"/>
                </a:rPr>
                <a:t>Deploy</a:t>
              </a:r>
            </a:p>
            <a:p>
              <a:pPr algn="ctr"/>
              <a:endParaRPr lang="en-US" sz="1600" dirty="0">
                <a:latin typeface="Trebuchet MS"/>
                <a:cs typeface="Trebuchet MS"/>
              </a:endParaRPr>
            </a:p>
            <a:p>
              <a:pPr algn="ctr"/>
              <a:r>
                <a:rPr lang="en-US" sz="1100" dirty="0" smtClean="0">
                  <a:solidFill>
                    <a:srgbClr val="969696"/>
                  </a:solidFill>
                  <a:latin typeface="Trebuchet MS"/>
                  <a:cs typeface="Trebuchet MS"/>
                </a:rPr>
                <a:t>Provision,</a:t>
              </a:r>
              <a:br>
                <a:rPr lang="en-US" sz="1100" dirty="0" smtClean="0">
                  <a:solidFill>
                    <a:srgbClr val="969696"/>
                  </a:solidFill>
                  <a:latin typeface="Trebuchet MS"/>
                  <a:cs typeface="Trebuchet MS"/>
                </a:rPr>
              </a:br>
              <a:r>
                <a:rPr lang="en-US" sz="1100" dirty="0">
                  <a:solidFill>
                    <a:srgbClr val="969696"/>
                  </a:solidFill>
                  <a:latin typeface="Trebuchet MS"/>
                  <a:cs typeface="Trebuchet MS"/>
                </a:rPr>
                <a:t>Configure, </a:t>
              </a:r>
              <a:r>
                <a:rPr lang="en-US" sz="1100" dirty="0" smtClean="0">
                  <a:solidFill>
                    <a:srgbClr val="969696"/>
                  </a:solidFill>
                  <a:latin typeface="Trebuchet MS"/>
                  <a:cs typeface="Trebuchet MS"/>
                </a:rPr>
                <a:t>Deploy</a:t>
              </a:r>
              <a:endParaRPr lang="en-US" sz="1100" dirty="0">
                <a:solidFill>
                  <a:srgbClr val="969696"/>
                </a:solidFill>
                <a:latin typeface="Trebuchet MS"/>
                <a:cs typeface="Trebuchet MS"/>
              </a:endParaRPr>
            </a:p>
          </p:txBody>
        </p:sp>
        <p:grpSp>
          <p:nvGrpSpPr>
            <p:cNvPr id="11" name="Group 10"/>
            <p:cNvGrpSpPr/>
            <p:nvPr/>
          </p:nvGrpSpPr>
          <p:grpSpPr>
            <a:xfrm>
              <a:off x="494993" y="2048331"/>
              <a:ext cx="6982015" cy="0"/>
              <a:chOff x="2082143" y="2509450"/>
              <a:chExt cx="6365233" cy="0"/>
            </a:xfrm>
          </p:grpSpPr>
          <p:cxnSp>
            <p:nvCxnSpPr>
              <p:cNvPr id="13" name="Straight Arrow Connector 12"/>
              <p:cNvCxnSpPr/>
              <p:nvPr/>
            </p:nvCxnSpPr>
            <p:spPr>
              <a:xfrm>
                <a:off x="2082143" y="2509450"/>
                <a:ext cx="1493854" cy="0"/>
              </a:xfrm>
              <a:prstGeom prst="straightConnector1">
                <a:avLst/>
              </a:prstGeom>
              <a:ln w="152400" cap="rnd" cmpd="sng">
                <a:solidFill>
                  <a:schemeClr val="accent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201215" y="2509450"/>
                <a:ext cx="1716784" cy="0"/>
              </a:xfrm>
              <a:prstGeom prst="straightConnector1">
                <a:avLst/>
              </a:prstGeom>
              <a:ln w="152400" cap="rnd" cmpd="sng">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512904" y="2509450"/>
                <a:ext cx="1934472" cy="0"/>
              </a:xfrm>
              <a:prstGeom prst="straightConnector1">
                <a:avLst/>
              </a:prstGeom>
              <a:ln w="152400" cap="rnd" cmpd="sng">
                <a:solidFill>
                  <a:schemeClr val="accent6"/>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2" name="Rectangle 11"/>
            <p:cNvSpPr/>
            <p:nvPr/>
          </p:nvSpPr>
          <p:spPr>
            <a:xfrm>
              <a:off x="7418412" y="1641818"/>
              <a:ext cx="1725588" cy="707886"/>
            </a:xfrm>
            <a:prstGeom prst="rect">
              <a:avLst/>
            </a:prstGeom>
          </p:spPr>
          <p:txBody>
            <a:bodyPr wrap="none">
              <a:spAutoFit/>
            </a:bodyPr>
            <a:lstStyle/>
            <a:p>
              <a:pPr algn="r"/>
              <a:r>
                <a:rPr lang="en-US" sz="4000" b="1" dirty="0">
                  <a:solidFill>
                    <a:schemeClr val="tx2"/>
                  </a:solidFill>
                  <a:latin typeface="Trebuchet MS"/>
                  <a:cs typeface="Trebuchet MS"/>
                </a:rPr>
                <a:t>w</a:t>
              </a:r>
              <a:r>
                <a:rPr lang="en-US" sz="4000" b="1" dirty="0" smtClean="0">
                  <a:solidFill>
                    <a:schemeClr val="tx2"/>
                  </a:solidFill>
                  <a:latin typeface="Trebuchet MS"/>
                  <a:cs typeface="Trebuchet MS"/>
                </a:rPr>
                <a:t>eeks</a:t>
              </a:r>
            </a:p>
          </p:txBody>
        </p:sp>
      </p:grpSp>
      <p:grpSp>
        <p:nvGrpSpPr>
          <p:cNvPr id="22" name="Group 21"/>
          <p:cNvGrpSpPr/>
          <p:nvPr/>
        </p:nvGrpSpPr>
        <p:grpSpPr>
          <a:xfrm>
            <a:off x="415635" y="2977405"/>
            <a:ext cx="8728365" cy="707886"/>
            <a:chOff x="415635" y="2530185"/>
            <a:chExt cx="8728365" cy="707886"/>
          </a:xfrm>
        </p:grpSpPr>
        <p:grpSp>
          <p:nvGrpSpPr>
            <p:cNvPr id="23" name="Group 22"/>
            <p:cNvGrpSpPr/>
            <p:nvPr/>
          </p:nvGrpSpPr>
          <p:grpSpPr>
            <a:xfrm flipV="1">
              <a:off x="494993" y="2939495"/>
              <a:ext cx="3619138" cy="0"/>
              <a:chOff x="2082143" y="2509450"/>
              <a:chExt cx="4120855" cy="0"/>
            </a:xfrm>
          </p:grpSpPr>
          <p:cxnSp>
            <p:nvCxnSpPr>
              <p:cNvPr id="26" name="Straight Arrow Connector 25"/>
              <p:cNvCxnSpPr/>
              <p:nvPr/>
            </p:nvCxnSpPr>
            <p:spPr>
              <a:xfrm flipV="1">
                <a:off x="2082143" y="2509450"/>
                <a:ext cx="1288051" cy="0"/>
              </a:xfrm>
              <a:prstGeom prst="straightConnector1">
                <a:avLst/>
              </a:prstGeom>
              <a:ln w="152400" cap="rnd" cmpd="sng">
                <a:solidFill>
                  <a:schemeClr val="accent1"/>
                </a:solidFill>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3545629" y="2509450"/>
                <a:ext cx="1372850" cy="0"/>
              </a:xfrm>
              <a:prstGeom prst="straightConnector1">
                <a:avLst/>
              </a:prstGeom>
              <a:ln w="152400" cap="rnd" cmpd="sng">
                <a:solidFill>
                  <a:schemeClr val="accent2"/>
                </a:solidFill>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091654" y="2509450"/>
                <a:ext cx="1111344" cy="0"/>
              </a:xfrm>
              <a:prstGeom prst="straightConnector1">
                <a:avLst/>
              </a:prstGeom>
              <a:ln w="152400" cap="rnd" cmpd="sng">
                <a:solidFill>
                  <a:schemeClr val="accent6"/>
                </a:solidFill>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4" name="Rectangle 23"/>
            <p:cNvSpPr/>
            <p:nvPr/>
          </p:nvSpPr>
          <p:spPr>
            <a:xfrm>
              <a:off x="7893588" y="2530185"/>
              <a:ext cx="1250412" cy="707886"/>
            </a:xfrm>
            <a:prstGeom prst="rect">
              <a:avLst/>
            </a:prstGeom>
          </p:spPr>
          <p:txBody>
            <a:bodyPr wrap="none">
              <a:spAutoFit/>
            </a:bodyPr>
            <a:lstStyle/>
            <a:p>
              <a:pPr algn="r"/>
              <a:r>
                <a:rPr lang="en-US" sz="4000" b="1" dirty="0" smtClean="0">
                  <a:solidFill>
                    <a:schemeClr val="tx2"/>
                  </a:solidFill>
                  <a:latin typeface="Trebuchet MS"/>
                  <a:cs typeface="Trebuchet MS"/>
                </a:rPr>
                <a:t>days</a:t>
              </a:r>
              <a:endParaRPr lang="en-US" sz="4000" b="1" dirty="0">
                <a:solidFill>
                  <a:schemeClr val="tx2"/>
                </a:solidFill>
                <a:latin typeface="Trebuchet MS"/>
                <a:cs typeface="Trebuchet MS"/>
              </a:endParaRPr>
            </a:p>
          </p:txBody>
        </p:sp>
        <p:sp>
          <p:nvSpPr>
            <p:cNvPr id="25" name="Rectangle 24"/>
            <p:cNvSpPr/>
            <p:nvPr/>
          </p:nvSpPr>
          <p:spPr>
            <a:xfrm>
              <a:off x="415635" y="2621764"/>
              <a:ext cx="1192301" cy="286848"/>
            </a:xfrm>
            <a:prstGeom prst="rect">
              <a:avLst/>
            </a:prstGeom>
          </p:spPr>
          <p:txBody>
            <a:bodyPr wrap="none">
              <a:spAutoFit/>
            </a:bodyPr>
            <a:lstStyle/>
            <a:p>
              <a:r>
                <a:rPr lang="en-US" b="1" dirty="0" smtClean="0">
                  <a:solidFill>
                    <a:srgbClr val="969696"/>
                  </a:solidFill>
                  <a:latin typeface="Trebuchet MS"/>
                  <a:cs typeface="Trebuchet MS"/>
                </a:rPr>
                <a:t>+ automation</a:t>
              </a:r>
              <a:endParaRPr lang="en-US" dirty="0">
                <a:solidFill>
                  <a:srgbClr val="969696"/>
                </a:solidFill>
                <a:latin typeface="Trebuchet MS"/>
                <a:cs typeface="Trebuchet MS"/>
              </a:endParaRPr>
            </a:p>
          </p:txBody>
        </p:sp>
      </p:grpSp>
      <p:grpSp>
        <p:nvGrpSpPr>
          <p:cNvPr id="29" name="Group 28"/>
          <p:cNvGrpSpPr/>
          <p:nvPr/>
        </p:nvGrpSpPr>
        <p:grpSpPr>
          <a:xfrm>
            <a:off x="409004" y="3790950"/>
            <a:ext cx="8734996" cy="707886"/>
            <a:chOff x="409004" y="3343730"/>
            <a:chExt cx="8734996" cy="707886"/>
          </a:xfrm>
        </p:grpSpPr>
        <p:grpSp>
          <p:nvGrpSpPr>
            <p:cNvPr id="30" name="Group 29"/>
            <p:cNvGrpSpPr/>
            <p:nvPr/>
          </p:nvGrpSpPr>
          <p:grpSpPr>
            <a:xfrm>
              <a:off x="494993" y="3784940"/>
              <a:ext cx="1815184" cy="0"/>
              <a:chOff x="2082143" y="2509450"/>
              <a:chExt cx="2066827" cy="0"/>
            </a:xfrm>
          </p:grpSpPr>
          <p:cxnSp>
            <p:nvCxnSpPr>
              <p:cNvPr id="33" name="Straight Arrow Connector 32"/>
              <p:cNvCxnSpPr/>
              <p:nvPr/>
            </p:nvCxnSpPr>
            <p:spPr>
              <a:xfrm>
                <a:off x="2082143" y="2509450"/>
                <a:ext cx="304023" cy="0"/>
              </a:xfrm>
              <a:prstGeom prst="straightConnector1">
                <a:avLst/>
              </a:prstGeom>
              <a:ln w="152400" cap="rnd" cmpd="sng">
                <a:solidFill>
                  <a:schemeClr val="accent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2560006" y="2509450"/>
                <a:ext cx="299237" cy="0"/>
              </a:xfrm>
              <a:prstGeom prst="straightConnector1">
                <a:avLst/>
              </a:prstGeom>
              <a:ln w="152400" cap="rnd" cmpd="sng">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3037627" y="2509450"/>
                <a:ext cx="1111343" cy="0"/>
              </a:xfrm>
              <a:prstGeom prst="straightConnector1">
                <a:avLst/>
              </a:prstGeom>
              <a:ln w="152400" cap="rnd" cmpd="sng">
                <a:solidFill>
                  <a:schemeClr val="accent6"/>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31" name="Rectangle 30"/>
            <p:cNvSpPr/>
            <p:nvPr/>
          </p:nvSpPr>
          <p:spPr>
            <a:xfrm>
              <a:off x="6998831" y="3343730"/>
              <a:ext cx="2145169" cy="707886"/>
            </a:xfrm>
            <a:prstGeom prst="rect">
              <a:avLst/>
            </a:prstGeom>
          </p:spPr>
          <p:txBody>
            <a:bodyPr wrap="none">
              <a:spAutoFit/>
            </a:bodyPr>
            <a:lstStyle/>
            <a:p>
              <a:pPr algn="r"/>
              <a:r>
                <a:rPr lang="en-US" sz="4000" b="1" dirty="0" smtClean="0">
                  <a:solidFill>
                    <a:schemeClr val="tx2"/>
                  </a:solidFill>
                  <a:latin typeface="Trebuchet MS"/>
                  <a:cs typeface="Trebuchet MS"/>
                </a:rPr>
                <a:t>minutes</a:t>
              </a:r>
              <a:endParaRPr lang="en-US" sz="4000" b="1" dirty="0">
                <a:solidFill>
                  <a:schemeClr val="tx2"/>
                </a:solidFill>
                <a:latin typeface="Trebuchet MS"/>
                <a:cs typeface="Trebuchet MS"/>
              </a:endParaRPr>
            </a:p>
          </p:txBody>
        </p:sp>
        <p:sp>
          <p:nvSpPr>
            <p:cNvPr id="32" name="Rectangle 31"/>
            <p:cNvSpPr/>
            <p:nvPr/>
          </p:nvSpPr>
          <p:spPr>
            <a:xfrm>
              <a:off x="409004" y="3462537"/>
              <a:ext cx="1265434" cy="286848"/>
            </a:xfrm>
            <a:prstGeom prst="rect">
              <a:avLst/>
            </a:prstGeom>
          </p:spPr>
          <p:txBody>
            <a:bodyPr wrap="none">
              <a:spAutoFit/>
            </a:bodyPr>
            <a:lstStyle/>
            <a:p>
              <a:r>
                <a:rPr lang="en-US" b="1" dirty="0" smtClean="0">
                  <a:solidFill>
                    <a:srgbClr val="969696"/>
                  </a:solidFill>
                  <a:latin typeface="Trebuchet MS"/>
                  <a:cs typeface="Trebuchet MS"/>
                </a:rPr>
                <a:t>+ acceleration</a:t>
              </a:r>
              <a:endParaRPr lang="en-US" b="1" dirty="0">
                <a:solidFill>
                  <a:srgbClr val="969696"/>
                </a:solidFill>
                <a:latin typeface="Trebuchet MS"/>
                <a:cs typeface="Trebuchet MS"/>
              </a:endParaRPr>
            </a:p>
          </p:txBody>
        </p:sp>
      </p:grpSp>
      <p:sp>
        <p:nvSpPr>
          <p:cNvPr id="36" name="Rectangle 35"/>
          <p:cNvSpPr/>
          <p:nvPr/>
        </p:nvSpPr>
        <p:spPr>
          <a:xfrm>
            <a:off x="315073" y="1120973"/>
            <a:ext cx="6536640" cy="307777"/>
          </a:xfrm>
          <a:prstGeom prst="rect">
            <a:avLst/>
          </a:prstGeom>
        </p:spPr>
        <p:txBody>
          <a:bodyPr wrap="none">
            <a:spAutoFit/>
          </a:bodyPr>
          <a:lstStyle/>
          <a:p>
            <a:r>
              <a:rPr lang="en-US" sz="1400" dirty="0" smtClean="0">
                <a:solidFill>
                  <a:schemeClr val="tx2"/>
                </a:solidFill>
                <a:latin typeface="Trebuchet MS"/>
                <a:cs typeface="Trebuchet MS"/>
              </a:rPr>
              <a:t>How long does it take to get a </a:t>
            </a:r>
            <a:r>
              <a:rPr lang="en-US" sz="1400" b="1" dirty="0" smtClean="0">
                <a:solidFill>
                  <a:schemeClr val="tx2"/>
                </a:solidFill>
                <a:latin typeface="Trebuchet MS"/>
                <a:cs typeface="Trebuchet MS"/>
              </a:rPr>
              <a:t>software update </a:t>
            </a:r>
            <a:r>
              <a:rPr lang="en-US" sz="1400" dirty="0" smtClean="0">
                <a:solidFill>
                  <a:schemeClr val="tx2"/>
                </a:solidFill>
                <a:latin typeface="Trebuchet MS"/>
                <a:cs typeface="Trebuchet MS"/>
              </a:rPr>
              <a:t>through your delivery pipeline?</a:t>
            </a:r>
            <a:endParaRPr lang="en-US" sz="1400" dirty="0">
              <a:solidFill>
                <a:schemeClr val="tx2"/>
              </a:solidFill>
              <a:latin typeface="Trebuchet MS"/>
              <a:cs typeface="Trebuchet MS"/>
            </a:endParaRPr>
          </a:p>
        </p:txBody>
      </p:sp>
      <p:sp>
        <p:nvSpPr>
          <p:cNvPr id="37" name="Rectangle 36"/>
          <p:cNvSpPr/>
          <p:nvPr/>
        </p:nvSpPr>
        <p:spPr>
          <a:xfrm rot="20026022">
            <a:off x="2153588" y="2284140"/>
            <a:ext cx="671979" cy="430887"/>
          </a:xfrm>
          <a:prstGeom prst="rect">
            <a:avLst/>
          </a:prstGeom>
        </p:spPr>
        <p:txBody>
          <a:bodyPr wrap="none">
            <a:spAutoFit/>
          </a:bodyPr>
          <a:lstStyle/>
          <a:p>
            <a:r>
              <a:rPr lang="en-US" sz="1100" dirty="0">
                <a:solidFill>
                  <a:srgbClr val="FF0000"/>
                </a:solidFill>
                <a:latin typeface="Trebuchet MS"/>
                <a:cs typeface="Trebuchet MS"/>
              </a:rPr>
              <a:t>manual</a:t>
            </a:r>
            <a:br>
              <a:rPr lang="en-US" sz="1100" dirty="0">
                <a:solidFill>
                  <a:srgbClr val="FF0000"/>
                </a:solidFill>
                <a:latin typeface="Trebuchet MS"/>
                <a:cs typeface="Trebuchet MS"/>
              </a:rPr>
            </a:br>
            <a:r>
              <a:rPr lang="en-US" sz="1100" dirty="0">
                <a:solidFill>
                  <a:srgbClr val="FF0000"/>
                </a:solidFill>
                <a:latin typeface="Trebuchet MS"/>
                <a:cs typeface="Trebuchet MS"/>
              </a:rPr>
              <a:t>handoff</a:t>
            </a:r>
          </a:p>
        </p:txBody>
      </p:sp>
      <p:sp>
        <p:nvSpPr>
          <p:cNvPr id="38" name="Rectangle 37"/>
          <p:cNvSpPr/>
          <p:nvPr/>
        </p:nvSpPr>
        <p:spPr>
          <a:xfrm rot="20026022">
            <a:off x="4711844" y="2262730"/>
            <a:ext cx="649374" cy="415498"/>
          </a:xfrm>
          <a:prstGeom prst="rect">
            <a:avLst/>
          </a:prstGeom>
        </p:spPr>
        <p:txBody>
          <a:bodyPr wrap="none">
            <a:spAutoFit/>
          </a:bodyPr>
          <a:lstStyle/>
          <a:p>
            <a:r>
              <a:rPr lang="en-US" sz="1050" dirty="0">
                <a:solidFill>
                  <a:srgbClr val="FF0000"/>
                </a:solidFill>
                <a:latin typeface="Trebuchet MS"/>
                <a:cs typeface="Trebuchet MS"/>
              </a:rPr>
              <a:t>manual</a:t>
            </a:r>
            <a:br>
              <a:rPr lang="en-US" sz="1050" dirty="0">
                <a:solidFill>
                  <a:srgbClr val="FF0000"/>
                </a:solidFill>
                <a:latin typeface="Trebuchet MS"/>
                <a:cs typeface="Trebuchet MS"/>
              </a:rPr>
            </a:br>
            <a:r>
              <a:rPr lang="en-US" sz="1050" dirty="0">
                <a:solidFill>
                  <a:srgbClr val="FF0000"/>
                </a:solidFill>
                <a:latin typeface="Trebuchet MS"/>
                <a:cs typeface="Trebuchet MS"/>
              </a:rPr>
              <a:t>handoff</a:t>
            </a:r>
          </a:p>
        </p:txBody>
      </p:sp>
      <p:sp>
        <p:nvSpPr>
          <p:cNvPr id="39" name="Rectangle 38"/>
          <p:cNvSpPr/>
          <p:nvPr/>
        </p:nvSpPr>
        <p:spPr>
          <a:xfrm>
            <a:off x="4297346" y="3145259"/>
            <a:ext cx="1915909" cy="446276"/>
          </a:xfrm>
          <a:prstGeom prst="rect">
            <a:avLst/>
          </a:prstGeom>
        </p:spPr>
        <p:txBody>
          <a:bodyPr wrap="none">
            <a:spAutoFit/>
          </a:bodyPr>
          <a:lstStyle/>
          <a:p>
            <a:r>
              <a:rPr lang="en-US" sz="23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ElectricFlow</a:t>
            </a:r>
            <a:endParaRPr lang="en-US" sz="23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40" name="Rectangle 39"/>
          <p:cNvSpPr/>
          <p:nvPr/>
        </p:nvSpPr>
        <p:spPr>
          <a:xfrm>
            <a:off x="4297346" y="3956066"/>
            <a:ext cx="2840247" cy="446276"/>
          </a:xfrm>
          <a:prstGeom prst="rect">
            <a:avLst/>
          </a:prstGeom>
        </p:spPr>
        <p:txBody>
          <a:bodyPr wrap="none">
            <a:spAutoFit/>
          </a:bodyPr>
          <a:lstStyle/>
          <a:p>
            <a:r>
              <a:rPr lang="en-US" sz="2300" b="1"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ElectricAccelerator</a:t>
            </a:r>
            <a:endParaRPr lang="en-US" sz="23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p14="http://schemas.microsoft.com/office/powerpoint/2010/main" val="31045245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2000"/>
                                        <p:tgtEl>
                                          <p:spTgt spid="22"/>
                                        </p:tgtEl>
                                      </p:cBhvr>
                                    </p:animEffect>
                                  </p:childTnLst>
                                </p:cTn>
                              </p:par>
                            </p:childTnLst>
                          </p:cTn>
                        </p:par>
                        <p:par>
                          <p:cTn id="8" fill="hold">
                            <p:stCondLst>
                              <p:cond delay="2000"/>
                            </p:stCondLst>
                            <p:childTnLst>
                              <p:par>
                                <p:cTn id="9" presetID="23" presetClass="entr" presetSubtype="16"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par>
                          <p:cTn id="18" fill="hold">
                            <p:stCondLst>
                              <p:cond delay="500"/>
                            </p:stCondLst>
                            <p:childTnLst>
                              <p:par>
                                <p:cTn id="19" presetID="23" presetClass="entr" presetSubtype="16"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p:cTn id="21" dur="1000" fill="hold"/>
                                        <p:tgtEl>
                                          <p:spTgt spid="40"/>
                                        </p:tgtEl>
                                        <p:attrNameLst>
                                          <p:attrName>ppt_w</p:attrName>
                                        </p:attrNameLst>
                                      </p:cBhvr>
                                      <p:tavLst>
                                        <p:tav tm="0">
                                          <p:val>
                                            <p:fltVal val="0"/>
                                          </p:val>
                                        </p:tav>
                                        <p:tav tm="100000">
                                          <p:val>
                                            <p:strVal val="#ppt_w"/>
                                          </p:val>
                                        </p:tav>
                                      </p:tavLst>
                                    </p:anim>
                                    <p:anim calcmode="lin" valueType="num">
                                      <p:cBhvr>
                                        <p:cTn id="22" dur="1000" fill="hold"/>
                                        <p:tgtEl>
                                          <p:spTgt spid="4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smtClean="0"/>
              <a:t>FAQ</a:t>
            </a:r>
            <a:endParaRPr lang="en-US" noProof="0" dirty="0"/>
          </a:p>
        </p:txBody>
      </p:sp>
    </p:spTree>
    <p:extLst>
      <p:ext uri="{BB962C8B-B14F-4D97-AF65-F5344CB8AC3E}">
        <p14:creationId xmlns:p14="http://schemas.microsoft.com/office/powerpoint/2010/main" val="12798416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ElectricAccelerator</a:t>
            </a:r>
            <a:r>
              <a:rPr lang="en-US" dirty="0"/>
              <a:t> </a:t>
            </a:r>
            <a:r>
              <a:rPr lang="en-US" dirty="0" smtClean="0"/>
              <a:t>Huddle?</a:t>
            </a:r>
            <a:endParaRPr lang="en-US" dirty="0"/>
          </a:p>
        </p:txBody>
      </p:sp>
      <p:sp>
        <p:nvSpPr>
          <p:cNvPr id="3" name="Text Placeholder 2"/>
          <p:cNvSpPr>
            <a:spLocks noGrp="1"/>
          </p:cNvSpPr>
          <p:nvPr>
            <p:ph type="body" sz="quarter" idx="13"/>
          </p:nvPr>
        </p:nvSpPr>
        <p:spPr/>
        <p:txBody>
          <a:bodyPr/>
          <a:lstStyle/>
          <a:p>
            <a:pPr marL="52388" lvl="1" indent="0">
              <a:buNone/>
            </a:pPr>
            <a:r>
              <a:rPr lang="en-US" dirty="0"/>
              <a:t>Huddle is Electric Cloud’s freemium build/test acceleration product</a:t>
            </a:r>
          </a:p>
          <a:p>
            <a:pPr marL="52388" lvl="1" indent="0">
              <a:buNone/>
            </a:pPr>
            <a:endParaRPr lang="en-US" b="1" dirty="0" smtClean="0"/>
          </a:p>
          <a:p>
            <a:pPr marL="52388" lvl="1" indent="0">
              <a:buNone/>
            </a:pPr>
            <a:r>
              <a:rPr lang="en-US" b="1" dirty="0" smtClean="0"/>
              <a:t>Huddle </a:t>
            </a:r>
            <a:r>
              <a:rPr lang="en-US" b="1" dirty="0"/>
              <a:t>is built for small teams </a:t>
            </a:r>
            <a:r>
              <a:rPr lang="en-US" dirty="0"/>
              <a:t>and won’t scale the way EAE does</a:t>
            </a:r>
          </a:p>
          <a:p>
            <a:pPr lvl="1"/>
            <a:r>
              <a:rPr lang="en-US" dirty="0" smtClean="0"/>
              <a:t>Huddle </a:t>
            </a:r>
            <a:r>
              <a:rPr lang="en-US" dirty="0"/>
              <a:t>only allows one build to occur at any given time — e.g., “first in wins — and 100% of resources go to that build until it’s </a:t>
            </a:r>
            <a:r>
              <a:rPr lang="en-US" dirty="0" smtClean="0"/>
              <a:t>complete</a:t>
            </a:r>
            <a:r>
              <a:rPr lang="en-US" dirty="0"/>
              <a:t>.”</a:t>
            </a:r>
          </a:p>
          <a:p>
            <a:pPr marL="52388" lvl="1" indent="0">
              <a:buNone/>
            </a:pPr>
            <a:endParaRPr lang="en-US" dirty="0" smtClean="0"/>
          </a:p>
          <a:p>
            <a:pPr marL="52388" lvl="1" indent="0">
              <a:buNone/>
            </a:pPr>
            <a:r>
              <a:rPr lang="en-US" b="1" dirty="0" smtClean="0"/>
              <a:t>EAE provides the enterprise </a:t>
            </a:r>
            <a:r>
              <a:rPr lang="en-US" dirty="0" smtClean="0"/>
              <a:t>with scalable, centralized acceleration</a:t>
            </a:r>
          </a:p>
          <a:p>
            <a:pPr lvl="1"/>
            <a:r>
              <a:rPr lang="en-US" dirty="0" smtClean="0"/>
              <a:t>EAE </a:t>
            </a:r>
            <a:r>
              <a:rPr lang="en-US" dirty="0"/>
              <a:t>offers centralized management – e.g. </a:t>
            </a:r>
            <a:r>
              <a:rPr lang="en-US" dirty="0" smtClean="0"/>
              <a:t>update</a:t>
            </a:r>
            <a:endParaRPr lang="en-US" dirty="0"/>
          </a:p>
          <a:p>
            <a:pPr lvl="1"/>
            <a:r>
              <a:rPr lang="en-US" dirty="0" smtClean="0"/>
              <a:t>Huddle </a:t>
            </a:r>
            <a:r>
              <a:rPr lang="en-US" dirty="0"/>
              <a:t>doesn’t have the </a:t>
            </a:r>
            <a:r>
              <a:rPr lang="en-US" dirty="0" smtClean="0"/>
              <a:t>dedicated hardware </a:t>
            </a:r>
            <a:r>
              <a:rPr lang="en-US" dirty="0"/>
              <a:t>that most large companies will want for their acceleration </a:t>
            </a:r>
            <a:r>
              <a:rPr lang="en-US" dirty="0" smtClean="0"/>
              <a:t>pool</a:t>
            </a:r>
            <a:endParaRPr lang="en-US" dirty="0"/>
          </a:p>
          <a:p>
            <a:endParaRPr lang="en-US" dirty="0"/>
          </a:p>
        </p:txBody>
      </p:sp>
    </p:spTree>
    <p:extLst>
      <p:ext uri="{BB962C8B-B14F-4D97-AF65-F5344CB8AC3E}">
        <p14:creationId xmlns:p14="http://schemas.microsoft.com/office/powerpoint/2010/main" val="7542412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p:txBody>
          <a:bodyPr>
            <a:normAutofit/>
          </a:bodyPr>
          <a:lstStyle/>
          <a:p>
            <a:pPr eaLnBrk="1" hangingPunct="1">
              <a:defRPr/>
            </a:pPr>
            <a:r>
              <a:rPr lang="en-US" dirty="0" err="1" smtClean="0"/>
              <a:t>ElectricAccelerator</a:t>
            </a:r>
            <a:r>
              <a:rPr lang="en-US" dirty="0" smtClean="0"/>
              <a:t> Enterprise versus Huddle</a:t>
            </a:r>
          </a:p>
        </p:txBody>
      </p:sp>
      <p:graphicFrame>
        <p:nvGraphicFramePr>
          <p:cNvPr id="4" name="Table 3"/>
          <p:cNvGraphicFramePr>
            <a:graphicFrameLocks noGrp="1"/>
          </p:cNvGraphicFramePr>
          <p:nvPr>
            <p:extLst>
              <p:ext uri="{D42A27DB-BD31-4B8C-83A1-F6EECF244321}">
                <p14:modId xmlns:p14="http://schemas.microsoft.com/office/powerpoint/2010/main" val="2098161640"/>
              </p:ext>
            </p:extLst>
          </p:nvPr>
        </p:nvGraphicFramePr>
        <p:xfrm>
          <a:off x="457200" y="742950"/>
          <a:ext cx="8229601" cy="3808368"/>
        </p:xfrm>
        <a:graphic>
          <a:graphicData uri="http://schemas.openxmlformats.org/drawingml/2006/table">
            <a:tbl>
              <a:tblPr firstRow="1" bandRow="1">
                <a:tableStyleId>{5C22544A-7EE6-4342-B048-85BDC9FD1C3A}</a:tableStyleId>
              </a:tblPr>
              <a:tblGrid>
                <a:gridCol w="5181600"/>
                <a:gridCol w="1676400"/>
                <a:gridCol w="1371601"/>
              </a:tblGrid>
              <a:tr h="197887">
                <a:tc>
                  <a:txBody>
                    <a:bodyPr/>
                    <a:lstStyle/>
                    <a:p>
                      <a:pPr algn="ctr" fontAlgn="ctr"/>
                      <a:r>
                        <a:rPr lang="en-US" sz="1600" b="1" u="none" strike="noStrike" dirty="0">
                          <a:effectLst/>
                        </a:rPr>
                        <a:t>Features</a:t>
                      </a:r>
                      <a:endParaRPr lang="en-US" sz="1600" b="1" i="0" u="none" strike="noStrike" dirty="0">
                        <a:solidFill>
                          <a:srgbClr val="FFFFFF"/>
                        </a:solidFill>
                        <a:effectLst/>
                        <a:latin typeface="Calibri"/>
                      </a:endParaRPr>
                    </a:p>
                  </a:txBody>
                  <a:tcPr marL="9423" marR="9423" marT="9423" marB="0" anchor="ctr"/>
                </a:tc>
                <a:tc>
                  <a:txBody>
                    <a:bodyPr/>
                    <a:lstStyle/>
                    <a:p>
                      <a:pPr algn="ctr" fontAlgn="ctr"/>
                      <a:r>
                        <a:rPr lang="en-US" sz="1600" b="1" u="none" strike="noStrike" dirty="0">
                          <a:effectLst/>
                        </a:rPr>
                        <a:t>EAE</a:t>
                      </a:r>
                      <a:endParaRPr lang="en-US" sz="1600" b="1" i="0" u="none" strike="noStrike" dirty="0">
                        <a:solidFill>
                          <a:srgbClr val="FFFFFF"/>
                        </a:solidFill>
                        <a:effectLst/>
                        <a:latin typeface="Calibri"/>
                      </a:endParaRPr>
                    </a:p>
                  </a:txBody>
                  <a:tcPr marL="9423" marR="9423" marT="9423" marB="0" anchor="ctr"/>
                </a:tc>
                <a:tc>
                  <a:txBody>
                    <a:bodyPr/>
                    <a:lstStyle/>
                    <a:p>
                      <a:pPr algn="ctr" fontAlgn="ctr"/>
                      <a:r>
                        <a:rPr lang="en-US" sz="1600" b="1" u="none" strike="noStrike" dirty="0">
                          <a:effectLst/>
                        </a:rPr>
                        <a:t>EAH</a:t>
                      </a:r>
                      <a:endParaRPr lang="en-US" sz="1600" b="1" i="0" u="none" strike="noStrike" dirty="0">
                        <a:solidFill>
                          <a:srgbClr val="FFFFFF"/>
                        </a:solidFill>
                        <a:effectLst/>
                        <a:latin typeface="Calibri"/>
                      </a:endParaRPr>
                    </a:p>
                  </a:txBody>
                  <a:tcPr marL="9423" marR="9423" marT="9423" marB="0" anchor="ctr"/>
                </a:tc>
              </a:tr>
              <a:tr h="197887">
                <a:tc>
                  <a:txBody>
                    <a:bodyPr/>
                    <a:lstStyle/>
                    <a:p>
                      <a:pPr algn="l" fontAlgn="ctr"/>
                      <a:r>
                        <a:rPr lang="en-US" sz="1400" u="none" strike="noStrike" dirty="0">
                          <a:effectLst/>
                        </a:rPr>
                        <a:t>Adaptive </a:t>
                      </a:r>
                      <a:r>
                        <a:rPr lang="en-US" sz="1400" u="none" strike="noStrike" dirty="0" smtClean="0">
                          <a:effectLst/>
                        </a:rPr>
                        <a:t>schedule </a:t>
                      </a:r>
                      <a:r>
                        <a:rPr lang="en-US" sz="1400" u="none" strike="noStrike" dirty="0">
                          <a:effectLst/>
                        </a:rPr>
                        <a:t>optimization</a:t>
                      </a:r>
                      <a:endParaRPr lang="en-US" sz="1400" b="0" i="0" u="none" strike="noStrike" dirty="0">
                        <a:solidFill>
                          <a:srgbClr val="000000"/>
                        </a:solidFill>
                        <a:effectLst/>
                        <a:latin typeface="Calibri"/>
                      </a:endParaRPr>
                    </a:p>
                  </a:txBody>
                  <a:tcPr marL="9423" marR="9423" marT="9423" marB="0" anchor="ctr"/>
                </a:tc>
                <a:tc>
                  <a:txBody>
                    <a:bodyPr/>
                    <a:lstStyle/>
                    <a:p>
                      <a:pPr algn="ctr" fontAlgn="b"/>
                      <a:endParaRPr lang="en-US" sz="1400" b="0" i="0" u="none" strike="noStrike" dirty="0">
                        <a:solidFill>
                          <a:srgbClr val="000000"/>
                        </a:solidFill>
                        <a:effectLst/>
                        <a:latin typeface="Calibri"/>
                      </a:endParaRPr>
                    </a:p>
                  </a:txBody>
                  <a:tcPr marL="9423" marR="9423" marT="9423" marB="0" anchor="b"/>
                </a:tc>
                <a:tc>
                  <a:txBody>
                    <a:bodyPr/>
                    <a:lstStyle/>
                    <a:p>
                      <a:pPr algn="ctr" fontAlgn="b"/>
                      <a:endParaRPr lang="en-US" sz="1400" b="0" i="0" u="none" strike="noStrike" dirty="0">
                        <a:solidFill>
                          <a:srgbClr val="000000"/>
                        </a:solidFill>
                        <a:effectLst/>
                        <a:latin typeface="Calibri"/>
                      </a:endParaRPr>
                    </a:p>
                  </a:txBody>
                  <a:tcPr marL="9423" marR="9423" marT="9423" marB="0" anchor="b"/>
                </a:tc>
              </a:tr>
              <a:tr h="197887">
                <a:tc>
                  <a:txBody>
                    <a:bodyPr/>
                    <a:lstStyle/>
                    <a:p>
                      <a:pPr algn="l" fontAlgn="ctr"/>
                      <a:r>
                        <a:rPr lang="en-US" sz="1400" u="none" strike="noStrike" dirty="0" smtClean="0">
                          <a:effectLst/>
                        </a:rPr>
                        <a:t>Accurate dependency management</a:t>
                      </a:r>
                      <a:endParaRPr lang="en-US" sz="1400" b="0" i="0" u="none" strike="noStrike" dirty="0">
                        <a:solidFill>
                          <a:srgbClr val="000000"/>
                        </a:solidFill>
                        <a:effectLst/>
                        <a:latin typeface="Calibri"/>
                      </a:endParaRPr>
                    </a:p>
                  </a:txBody>
                  <a:tcPr marL="9423" marR="9423" marT="9423" marB="0" anchor="ctr"/>
                </a:tc>
                <a:tc>
                  <a:txBody>
                    <a:bodyPr/>
                    <a:lstStyle/>
                    <a:p>
                      <a:pPr algn="ctr" fontAlgn="b"/>
                      <a:endParaRPr lang="en-US" sz="1400" b="0" i="0" u="none" strike="noStrike" dirty="0">
                        <a:solidFill>
                          <a:srgbClr val="000000"/>
                        </a:solidFill>
                        <a:effectLst/>
                        <a:latin typeface="Calibri"/>
                      </a:endParaRPr>
                    </a:p>
                  </a:txBody>
                  <a:tcPr marL="9423" marR="9423" marT="9423" marB="0" anchor="b"/>
                </a:tc>
                <a:tc>
                  <a:txBody>
                    <a:bodyPr/>
                    <a:lstStyle/>
                    <a:p>
                      <a:pPr algn="ctr" fontAlgn="b"/>
                      <a:endParaRPr lang="en-US" sz="1400" b="0" i="0" u="none" strike="noStrike" dirty="0">
                        <a:solidFill>
                          <a:srgbClr val="000000"/>
                        </a:solidFill>
                        <a:effectLst/>
                        <a:latin typeface="Calibri"/>
                      </a:endParaRPr>
                    </a:p>
                  </a:txBody>
                  <a:tcPr marL="9423" marR="9423" marT="9423" marB="0" anchor="b"/>
                </a:tc>
              </a:tr>
              <a:tr h="197887">
                <a:tc>
                  <a:txBody>
                    <a:bodyPr/>
                    <a:lstStyle/>
                    <a:p>
                      <a:pPr algn="l" fontAlgn="ctr"/>
                      <a:r>
                        <a:rPr lang="en-US" sz="1400" u="none" strike="noStrike" dirty="0">
                          <a:effectLst/>
                        </a:rPr>
                        <a:t>Fault tolerance</a:t>
                      </a:r>
                      <a:endParaRPr lang="en-US" sz="1400" b="0" i="0" u="none" strike="noStrike" dirty="0">
                        <a:solidFill>
                          <a:srgbClr val="000000"/>
                        </a:solidFill>
                        <a:effectLst/>
                        <a:latin typeface="Calibri"/>
                      </a:endParaRPr>
                    </a:p>
                  </a:txBody>
                  <a:tcPr marL="9423" marR="9423" marT="9423" marB="0" anchor="ctr"/>
                </a:tc>
                <a:tc>
                  <a:txBody>
                    <a:bodyPr/>
                    <a:lstStyle/>
                    <a:p>
                      <a:pPr algn="ctr" fontAlgn="b"/>
                      <a:endParaRPr lang="en-US" sz="1400" b="0" i="0" u="none" strike="noStrike" dirty="0">
                        <a:solidFill>
                          <a:srgbClr val="000000"/>
                        </a:solidFill>
                        <a:effectLst/>
                        <a:latin typeface="Calibri"/>
                      </a:endParaRPr>
                    </a:p>
                  </a:txBody>
                  <a:tcPr marL="9423" marR="9423" marT="9423" marB="0" anchor="b"/>
                </a:tc>
                <a:tc>
                  <a:txBody>
                    <a:bodyPr/>
                    <a:lstStyle/>
                    <a:p>
                      <a:pPr algn="ctr" fontAlgn="b"/>
                      <a:endParaRPr lang="en-US" sz="1400" b="0" i="0" u="none" strike="noStrike" dirty="0">
                        <a:solidFill>
                          <a:srgbClr val="000000"/>
                        </a:solidFill>
                        <a:effectLst/>
                        <a:latin typeface="Calibri"/>
                      </a:endParaRPr>
                    </a:p>
                  </a:txBody>
                  <a:tcPr marL="9423" marR="9423" marT="9423" marB="0" anchor="b"/>
                </a:tc>
              </a:tr>
              <a:tr h="188464">
                <a:tc>
                  <a:txBody>
                    <a:bodyPr/>
                    <a:lstStyle/>
                    <a:p>
                      <a:pPr algn="l" fontAlgn="ctr"/>
                      <a:r>
                        <a:rPr lang="en-US" sz="1400" u="none" strike="noStrike" dirty="0">
                          <a:effectLst/>
                        </a:rPr>
                        <a:t>Electric File System </a:t>
                      </a:r>
                      <a:r>
                        <a:rPr lang="en-US" sz="1400" u="none" strike="noStrike" dirty="0" smtClean="0">
                          <a:effectLst/>
                        </a:rPr>
                        <a:t>– a high-performance </a:t>
                      </a:r>
                      <a:r>
                        <a:rPr lang="en-US" sz="1400" u="none" strike="noStrike" dirty="0">
                          <a:effectLst/>
                        </a:rPr>
                        <a:t>versioned file system</a:t>
                      </a:r>
                      <a:endParaRPr lang="en-US" sz="1400" b="0" i="0" u="none" strike="noStrike" dirty="0">
                        <a:solidFill>
                          <a:srgbClr val="000000"/>
                        </a:solidFill>
                        <a:effectLst/>
                        <a:latin typeface="Calibri"/>
                      </a:endParaRPr>
                    </a:p>
                  </a:txBody>
                  <a:tcPr marL="9423" marR="9423" marT="9423" marB="0" anchor="ctr"/>
                </a:tc>
                <a:tc>
                  <a:txBody>
                    <a:bodyPr/>
                    <a:lstStyle/>
                    <a:p>
                      <a:pPr algn="ctr" fontAlgn="b"/>
                      <a:endParaRPr lang="en-US" sz="1400" b="0" i="0" u="none" strike="noStrike" dirty="0">
                        <a:solidFill>
                          <a:srgbClr val="000000"/>
                        </a:solidFill>
                        <a:effectLst/>
                        <a:latin typeface="Calibri"/>
                      </a:endParaRPr>
                    </a:p>
                  </a:txBody>
                  <a:tcPr marL="9423" marR="9423" marT="9423" marB="0" anchor="b"/>
                </a:tc>
                <a:tc>
                  <a:txBody>
                    <a:bodyPr/>
                    <a:lstStyle/>
                    <a:p>
                      <a:pPr algn="ctr" fontAlgn="b"/>
                      <a:endParaRPr lang="en-US" sz="1400" b="0" i="0" u="none" strike="noStrike" dirty="0">
                        <a:solidFill>
                          <a:srgbClr val="000000"/>
                        </a:solidFill>
                        <a:effectLst/>
                        <a:latin typeface="Calibri"/>
                      </a:endParaRPr>
                    </a:p>
                  </a:txBody>
                  <a:tcPr marL="9423" marR="9423" marT="9423" marB="0" anchor="b"/>
                </a:tc>
              </a:tr>
              <a:tr h="188464">
                <a:tc>
                  <a:txBody>
                    <a:bodyPr/>
                    <a:lstStyle/>
                    <a:p>
                      <a:pPr algn="l" fontAlgn="ctr"/>
                      <a:r>
                        <a:rPr lang="en-US" sz="1400" u="none" strike="noStrike" dirty="0">
                          <a:effectLst/>
                        </a:rPr>
                        <a:t>Visual Studio </a:t>
                      </a:r>
                      <a:r>
                        <a:rPr lang="en-US" sz="1400" u="none" strike="noStrike" dirty="0" smtClean="0">
                          <a:effectLst/>
                        </a:rPr>
                        <a:t>integration</a:t>
                      </a:r>
                      <a:endParaRPr lang="en-US" sz="1400" b="0" i="0" u="none" strike="noStrike" dirty="0">
                        <a:solidFill>
                          <a:srgbClr val="000000"/>
                        </a:solidFill>
                        <a:effectLst/>
                        <a:latin typeface="Calibri"/>
                      </a:endParaRPr>
                    </a:p>
                  </a:txBody>
                  <a:tcPr marL="9423" marR="9423" marT="9423" marB="0" anchor="ctr"/>
                </a:tc>
                <a:tc>
                  <a:txBody>
                    <a:bodyPr/>
                    <a:lstStyle/>
                    <a:p>
                      <a:pPr algn="ctr" fontAlgn="b"/>
                      <a:endParaRPr lang="en-US" sz="1400" b="0" i="0" u="none" strike="noStrike" dirty="0">
                        <a:solidFill>
                          <a:srgbClr val="000000"/>
                        </a:solidFill>
                        <a:effectLst/>
                        <a:latin typeface="Calibri"/>
                      </a:endParaRPr>
                    </a:p>
                  </a:txBody>
                  <a:tcPr marL="9423" marR="9423" marT="9423" marB="0" anchor="b"/>
                </a:tc>
                <a:tc>
                  <a:txBody>
                    <a:bodyPr/>
                    <a:lstStyle/>
                    <a:p>
                      <a:pPr algn="ctr" fontAlgn="b"/>
                      <a:endParaRPr lang="en-US" sz="1400" u="none" strike="noStrike" dirty="0" smtClean="0">
                        <a:effectLst/>
                      </a:endParaRPr>
                    </a:p>
                  </a:txBody>
                  <a:tcPr marL="9423" marR="9423" marT="9423" marB="0" anchor="b"/>
                </a:tc>
              </a:tr>
              <a:tr h="197887">
                <a:tc>
                  <a:txBody>
                    <a:bodyPr/>
                    <a:lstStyle/>
                    <a:p>
                      <a:pPr algn="l" fontAlgn="ctr"/>
                      <a:r>
                        <a:rPr lang="en-US" sz="1400" u="none" strike="noStrike" dirty="0" smtClean="0">
                          <a:effectLst/>
                        </a:rPr>
                        <a:t>Policy-drive</a:t>
                      </a:r>
                      <a:r>
                        <a:rPr lang="en-US" sz="1400" u="none" strike="noStrike" baseline="0" dirty="0" smtClean="0">
                          <a:effectLst/>
                        </a:rPr>
                        <a:t>n </a:t>
                      </a:r>
                      <a:r>
                        <a:rPr lang="en-US" sz="1400" u="none" strike="noStrike" dirty="0" smtClean="0">
                          <a:effectLst/>
                        </a:rPr>
                        <a:t>resource allocation/optimization </a:t>
                      </a:r>
                      <a:endParaRPr lang="en-US" sz="1400" b="0" i="0" u="none" strike="noStrike" dirty="0">
                        <a:solidFill>
                          <a:srgbClr val="000000"/>
                        </a:solidFill>
                        <a:effectLst/>
                        <a:latin typeface="Calibri"/>
                      </a:endParaRPr>
                    </a:p>
                  </a:txBody>
                  <a:tcPr marL="9423" marR="9423" marT="9423" marB="0" anchor="ctr"/>
                </a:tc>
                <a:tc>
                  <a:txBody>
                    <a:bodyPr/>
                    <a:lstStyle/>
                    <a:p>
                      <a:pPr algn="ctr" fontAlgn="b"/>
                      <a:endParaRPr lang="en-US" sz="1400" b="0" i="0" u="none" strike="noStrike" dirty="0">
                        <a:solidFill>
                          <a:srgbClr val="000000"/>
                        </a:solidFill>
                        <a:effectLst/>
                        <a:latin typeface="Calibri"/>
                      </a:endParaRPr>
                    </a:p>
                  </a:txBody>
                  <a:tcPr marL="9423" marR="9423" marT="9423" marB="0" anchor="b"/>
                </a:tc>
                <a:tc>
                  <a:txBody>
                    <a:bodyPr/>
                    <a:lstStyle/>
                    <a:p>
                      <a:pPr algn="ctr" fontAlgn="b"/>
                      <a:endParaRPr lang="en-US" sz="1400" b="0" i="0" u="none" strike="noStrike" dirty="0">
                        <a:solidFill>
                          <a:srgbClr val="000000"/>
                        </a:solidFill>
                        <a:effectLst/>
                        <a:latin typeface="Calibri"/>
                      </a:endParaRPr>
                    </a:p>
                  </a:txBody>
                  <a:tcPr marL="9423" marR="9423" marT="9423" marB="0" anchor="b"/>
                </a:tc>
              </a:tr>
              <a:tr h="188464">
                <a:tc>
                  <a:txBody>
                    <a:bodyPr/>
                    <a:lstStyle/>
                    <a:p>
                      <a:pPr algn="l" fontAlgn="ctr"/>
                      <a:r>
                        <a:rPr lang="en-US" sz="1400" u="none" strike="noStrike" dirty="0">
                          <a:effectLst/>
                        </a:rPr>
                        <a:t>Cluster sharing - enable multiple distributed builds concurrently</a:t>
                      </a:r>
                      <a:endParaRPr lang="en-US" sz="1400" b="0" i="0" u="none" strike="noStrike" dirty="0">
                        <a:solidFill>
                          <a:srgbClr val="000000"/>
                        </a:solidFill>
                        <a:effectLst/>
                        <a:latin typeface="Calibri"/>
                      </a:endParaRPr>
                    </a:p>
                  </a:txBody>
                  <a:tcPr marL="9423" marR="9423" marT="9423" marB="0" anchor="ctr"/>
                </a:tc>
                <a:tc>
                  <a:txBody>
                    <a:bodyPr/>
                    <a:lstStyle/>
                    <a:p>
                      <a:pPr algn="ctr" fontAlgn="b"/>
                      <a:endParaRPr lang="en-US" sz="1400" b="0" i="0" u="none" strike="noStrike" dirty="0">
                        <a:solidFill>
                          <a:srgbClr val="000000"/>
                        </a:solidFill>
                        <a:effectLst/>
                        <a:latin typeface="Calibri"/>
                      </a:endParaRPr>
                    </a:p>
                  </a:txBody>
                  <a:tcPr marL="9423" marR="9423" marT="9423" marB="0" anchor="b"/>
                </a:tc>
                <a:tc>
                  <a:txBody>
                    <a:bodyPr/>
                    <a:lstStyle/>
                    <a:p>
                      <a:pPr algn="ctr" fontAlgn="b"/>
                      <a:endParaRPr lang="en-US" sz="1400" b="0" i="0" u="none" strike="noStrike" dirty="0">
                        <a:solidFill>
                          <a:srgbClr val="000000"/>
                        </a:solidFill>
                        <a:effectLst/>
                        <a:latin typeface="Calibri"/>
                      </a:endParaRPr>
                    </a:p>
                  </a:txBody>
                  <a:tcPr marL="9423" marR="9423" marT="9423" marB="0" anchor="b"/>
                </a:tc>
              </a:tr>
              <a:tr h="188464">
                <a:tc>
                  <a:txBody>
                    <a:bodyPr/>
                    <a:lstStyle/>
                    <a:p>
                      <a:pPr algn="l" fontAlgn="ctr"/>
                      <a:r>
                        <a:rPr lang="en-US" sz="1400" u="none" strike="noStrike" dirty="0">
                          <a:effectLst/>
                        </a:rPr>
                        <a:t>Centralized management</a:t>
                      </a:r>
                      <a:endParaRPr lang="en-US" sz="1400" b="0" i="0" u="none" strike="noStrike" dirty="0">
                        <a:solidFill>
                          <a:srgbClr val="000000"/>
                        </a:solidFill>
                        <a:effectLst/>
                        <a:latin typeface="Calibri"/>
                      </a:endParaRPr>
                    </a:p>
                  </a:txBody>
                  <a:tcPr marL="9423" marR="9423" marT="9423" marB="0" anchor="ctr"/>
                </a:tc>
                <a:tc>
                  <a:txBody>
                    <a:bodyPr/>
                    <a:lstStyle/>
                    <a:p>
                      <a:pPr algn="ctr" fontAlgn="b"/>
                      <a:endParaRPr lang="en-US" sz="1400" b="0" i="0" u="none" strike="noStrike" dirty="0">
                        <a:solidFill>
                          <a:srgbClr val="000000"/>
                        </a:solidFill>
                        <a:effectLst/>
                        <a:latin typeface="Calibri"/>
                      </a:endParaRPr>
                    </a:p>
                  </a:txBody>
                  <a:tcPr marL="9423" marR="9423" marT="9423" marB="0" anchor="b"/>
                </a:tc>
                <a:tc>
                  <a:txBody>
                    <a:bodyPr/>
                    <a:lstStyle/>
                    <a:p>
                      <a:pPr algn="ctr" fontAlgn="b"/>
                      <a:endParaRPr lang="en-US" sz="1400" b="0" i="0" u="none" strike="noStrike" dirty="0">
                        <a:solidFill>
                          <a:srgbClr val="000000"/>
                        </a:solidFill>
                        <a:effectLst/>
                        <a:latin typeface="Calibri"/>
                      </a:endParaRPr>
                    </a:p>
                  </a:txBody>
                  <a:tcPr marL="9423" marR="9423" marT="9423" marB="0" anchor="b"/>
                </a:tc>
              </a:tr>
              <a:tr h="188464">
                <a:tc>
                  <a:txBody>
                    <a:bodyPr/>
                    <a:lstStyle/>
                    <a:p>
                      <a:pPr algn="l" fontAlgn="ctr"/>
                      <a:r>
                        <a:rPr lang="en-US" sz="1400" u="none" strike="noStrike">
                          <a:effectLst/>
                        </a:rPr>
                        <a:t>Scalability</a:t>
                      </a:r>
                      <a:endParaRPr lang="en-US" sz="1400" b="0" i="0" u="none" strike="noStrike">
                        <a:solidFill>
                          <a:srgbClr val="000000"/>
                        </a:solidFill>
                        <a:effectLst/>
                        <a:latin typeface="Calibri"/>
                      </a:endParaRPr>
                    </a:p>
                  </a:txBody>
                  <a:tcPr marL="9423" marR="9423" marT="9423" marB="0" anchor="ctr"/>
                </a:tc>
                <a:tc>
                  <a:txBody>
                    <a:bodyPr/>
                    <a:lstStyle/>
                    <a:p>
                      <a:pPr algn="ctr" fontAlgn="b"/>
                      <a:endParaRPr lang="en-US" sz="1400" b="0" i="0" u="none" strike="noStrike" dirty="0">
                        <a:solidFill>
                          <a:srgbClr val="000000"/>
                        </a:solidFill>
                        <a:effectLst/>
                        <a:latin typeface="Calibri"/>
                      </a:endParaRPr>
                    </a:p>
                  </a:txBody>
                  <a:tcPr marL="9423" marR="9423" marT="9423" marB="0" anchor="b"/>
                </a:tc>
                <a:tc>
                  <a:txBody>
                    <a:bodyPr/>
                    <a:lstStyle/>
                    <a:p>
                      <a:pPr algn="ctr" fontAlgn="b"/>
                      <a:endParaRPr lang="en-US" sz="1400" b="0" i="0" u="none" strike="noStrike" dirty="0">
                        <a:solidFill>
                          <a:srgbClr val="000000"/>
                        </a:solidFill>
                        <a:effectLst/>
                        <a:latin typeface="Calibri"/>
                      </a:endParaRPr>
                    </a:p>
                  </a:txBody>
                  <a:tcPr marL="9423" marR="9423" marT="9423" marB="0" anchor="b"/>
                </a:tc>
              </a:tr>
              <a:tr h="188464">
                <a:tc>
                  <a:txBody>
                    <a:bodyPr/>
                    <a:lstStyle/>
                    <a:p>
                      <a:pPr algn="l" fontAlgn="ctr"/>
                      <a:r>
                        <a:rPr lang="en-US" sz="1400" u="none" strike="noStrike">
                          <a:effectLst/>
                        </a:rPr>
                        <a:t>Dedicated hardware</a:t>
                      </a:r>
                      <a:endParaRPr lang="en-US" sz="1400" b="0" i="0" u="none" strike="noStrike">
                        <a:solidFill>
                          <a:srgbClr val="000000"/>
                        </a:solidFill>
                        <a:effectLst/>
                        <a:latin typeface="Calibri"/>
                      </a:endParaRPr>
                    </a:p>
                  </a:txBody>
                  <a:tcPr marL="9423" marR="9423" marT="9423" marB="0" anchor="ctr"/>
                </a:tc>
                <a:tc>
                  <a:txBody>
                    <a:bodyPr/>
                    <a:lstStyle/>
                    <a:p>
                      <a:pPr algn="ctr" fontAlgn="b"/>
                      <a:endParaRPr lang="en-US" sz="1400" b="0" i="0" u="none" strike="noStrike" dirty="0">
                        <a:solidFill>
                          <a:srgbClr val="000000"/>
                        </a:solidFill>
                        <a:effectLst/>
                        <a:latin typeface="Calibri"/>
                      </a:endParaRPr>
                    </a:p>
                  </a:txBody>
                  <a:tcPr marL="9423" marR="9423" marT="9423" marB="0" anchor="b"/>
                </a:tc>
                <a:tc>
                  <a:txBody>
                    <a:bodyPr/>
                    <a:lstStyle/>
                    <a:p>
                      <a:pPr algn="ctr" fontAlgn="b"/>
                      <a:endParaRPr lang="en-US" sz="1400" b="0" i="0" u="none" strike="noStrike" dirty="0">
                        <a:solidFill>
                          <a:srgbClr val="000000"/>
                        </a:solidFill>
                        <a:effectLst/>
                        <a:latin typeface="Calibri"/>
                      </a:endParaRPr>
                    </a:p>
                  </a:txBody>
                  <a:tcPr marL="9423" marR="9423" marT="9423" marB="0" anchor="b"/>
                </a:tc>
              </a:tr>
              <a:tr h="197887">
                <a:tc>
                  <a:txBody>
                    <a:bodyPr/>
                    <a:lstStyle/>
                    <a:p>
                      <a:pPr algn="l" fontAlgn="ctr"/>
                      <a:r>
                        <a:rPr lang="en-US" sz="1400" u="none" strike="noStrike">
                          <a:effectLst/>
                        </a:rPr>
                        <a:t>Enterprise-readiness</a:t>
                      </a:r>
                      <a:endParaRPr lang="en-US" sz="1400" b="0" i="0" u="none" strike="noStrike">
                        <a:solidFill>
                          <a:srgbClr val="000000"/>
                        </a:solidFill>
                        <a:effectLst/>
                        <a:latin typeface="Calibri"/>
                      </a:endParaRPr>
                    </a:p>
                  </a:txBody>
                  <a:tcPr marL="9423" marR="9423" marT="9423" marB="0" anchor="ctr"/>
                </a:tc>
                <a:tc>
                  <a:txBody>
                    <a:bodyPr/>
                    <a:lstStyle/>
                    <a:p>
                      <a:pPr algn="ctr" fontAlgn="b"/>
                      <a:endParaRPr lang="en-US" sz="1400" b="0" i="0" u="none" strike="noStrike" dirty="0">
                        <a:solidFill>
                          <a:srgbClr val="000000"/>
                        </a:solidFill>
                        <a:effectLst/>
                        <a:latin typeface="Calibri"/>
                      </a:endParaRPr>
                    </a:p>
                  </a:txBody>
                  <a:tcPr marL="9423" marR="9423" marT="9423" marB="0" anchor="b"/>
                </a:tc>
                <a:tc>
                  <a:txBody>
                    <a:bodyPr/>
                    <a:lstStyle/>
                    <a:p>
                      <a:pPr algn="ctr" fontAlgn="b"/>
                      <a:endParaRPr lang="en-US" sz="1400" b="0" i="0" u="none" strike="noStrike" dirty="0">
                        <a:solidFill>
                          <a:srgbClr val="000000"/>
                        </a:solidFill>
                        <a:effectLst/>
                        <a:latin typeface="Calibri"/>
                      </a:endParaRPr>
                    </a:p>
                  </a:txBody>
                  <a:tcPr marL="9423" marR="9423" marT="9423" marB="0" anchor="b"/>
                </a:tc>
              </a:tr>
              <a:tr h="414621">
                <a:tc>
                  <a:txBody>
                    <a:bodyPr/>
                    <a:lstStyle/>
                    <a:p>
                      <a:pPr algn="l" fontAlgn="ctr"/>
                      <a:r>
                        <a:rPr lang="en-US" sz="1400" u="none" strike="noStrike">
                          <a:effectLst/>
                        </a:rPr>
                        <a:t>Licensing model</a:t>
                      </a:r>
                      <a:endParaRPr lang="en-US" sz="1400" b="0" i="0" u="none" strike="noStrike">
                        <a:solidFill>
                          <a:srgbClr val="000000"/>
                        </a:solidFill>
                        <a:effectLst/>
                        <a:latin typeface="Calibri"/>
                      </a:endParaRPr>
                    </a:p>
                  </a:txBody>
                  <a:tcPr marL="9423" marR="9423" marT="9423" marB="0" anchor="ctr"/>
                </a:tc>
                <a:tc>
                  <a:txBody>
                    <a:bodyPr/>
                    <a:lstStyle/>
                    <a:p>
                      <a:pPr algn="ctr" fontAlgn="b"/>
                      <a:r>
                        <a:rPr lang="en-US" sz="1400" u="none" strike="noStrike">
                          <a:effectLst/>
                        </a:rPr>
                        <a:t>Subscription/ Perpetual</a:t>
                      </a:r>
                      <a:endParaRPr lang="en-US" sz="1400" b="0" i="0" u="none" strike="noStrike">
                        <a:solidFill>
                          <a:srgbClr val="000000"/>
                        </a:solidFill>
                        <a:effectLst/>
                        <a:latin typeface="Calibri"/>
                      </a:endParaRPr>
                    </a:p>
                  </a:txBody>
                  <a:tcPr marL="9423" marR="9423" marT="9423" marB="0" anchor="b"/>
                </a:tc>
                <a:tc>
                  <a:txBody>
                    <a:bodyPr/>
                    <a:lstStyle/>
                    <a:p>
                      <a:pPr algn="ctr" fontAlgn="b"/>
                      <a:r>
                        <a:rPr lang="en-US" sz="1400" u="none" strike="noStrike" dirty="0">
                          <a:effectLst/>
                        </a:rPr>
                        <a:t>Pay-per-use</a:t>
                      </a:r>
                      <a:endParaRPr lang="en-US" sz="1400" b="0" i="0" u="none" strike="noStrike" dirty="0">
                        <a:solidFill>
                          <a:srgbClr val="000000"/>
                        </a:solidFill>
                        <a:effectLst/>
                        <a:latin typeface="Calibri"/>
                      </a:endParaRPr>
                    </a:p>
                  </a:txBody>
                  <a:tcPr marL="9423" marR="9423" marT="9423" marB="0" anchor="b"/>
                </a:tc>
              </a:tr>
              <a:tr h="188464">
                <a:tc>
                  <a:txBody>
                    <a:bodyPr/>
                    <a:lstStyle/>
                    <a:p>
                      <a:pPr algn="l" fontAlgn="ctr"/>
                      <a:r>
                        <a:rPr lang="en-US" sz="1400" u="none" strike="noStrike">
                          <a:effectLst/>
                        </a:rPr>
                        <a:t>Disconnected builds</a:t>
                      </a:r>
                      <a:endParaRPr lang="en-US" sz="1400" b="0" i="0" u="none" strike="noStrike">
                        <a:solidFill>
                          <a:srgbClr val="000000"/>
                        </a:solidFill>
                        <a:effectLst/>
                        <a:latin typeface="Calibri"/>
                      </a:endParaRPr>
                    </a:p>
                  </a:txBody>
                  <a:tcPr marL="9423" marR="9423" marT="9423" marB="0" anchor="ctr"/>
                </a:tc>
                <a:tc>
                  <a:txBody>
                    <a:bodyPr/>
                    <a:lstStyle/>
                    <a:p>
                      <a:pPr algn="ctr" fontAlgn="b"/>
                      <a:r>
                        <a:rPr lang="en-US" sz="1400" b="0" i="0" u="none" strike="noStrike" dirty="0" smtClean="0">
                          <a:solidFill>
                            <a:schemeClr val="dk1"/>
                          </a:solidFill>
                          <a:effectLst/>
                          <a:latin typeface="+mn-lt"/>
                        </a:rPr>
                        <a:t>Unlimited*</a:t>
                      </a:r>
                      <a:endParaRPr lang="en-US" sz="1400" b="0" i="0" u="none" strike="noStrike" dirty="0">
                        <a:solidFill>
                          <a:srgbClr val="000000"/>
                        </a:solidFill>
                        <a:effectLst/>
                        <a:latin typeface="Calibri"/>
                      </a:endParaRPr>
                    </a:p>
                  </a:txBody>
                  <a:tcPr marL="9423" marR="9423" marT="9423" marB="0" anchor="b"/>
                </a:tc>
                <a:tc>
                  <a:txBody>
                    <a:bodyPr/>
                    <a:lstStyle/>
                    <a:p>
                      <a:pPr algn="ctr" fontAlgn="b"/>
                      <a:r>
                        <a:rPr lang="en-US" sz="1400" u="none" strike="noStrike">
                          <a:effectLst/>
                        </a:rPr>
                        <a:t>8 cores</a:t>
                      </a:r>
                      <a:endParaRPr lang="en-US" sz="1400" b="0" i="0" u="none" strike="noStrike">
                        <a:solidFill>
                          <a:srgbClr val="000000"/>
                        </a:solidFill>
                        <a:effectLst/>
                        <a:latin typeface="Calibri"/>
                      </a:endParaRPr>
                    </a:p>
                  </a:txBody>
                  <a:tcPr marL="9423" marR="9423" marT="9423" marB="0" anchor="b"/>
                </a:tc>
              </a:tr>
              <a:tr h="188464">
                <a:tc>
                  <a:txBody>
                    <a:bodyPr/>
                    <a:lstStyle/>
                    <a:p>
                      <a:pPr algn="l" fontAlgn="ctr"/>
                      <a:r>
                        <a:rPr lang="en-US" sz="1400" u="none" strike="noStrike">
                          <a:effectLst/>
                        </a:rPr>
                        <a:t>Support</a:t>
                      </a:r>
                      <a:endParaRPr lang="en-US" sz="1400" b="0" i="0" u="none" strike="noStrike">
                        <a:solidFill>
                          <a:srgbClr val="000000"/>
                        </a:solidFill>
                        <a:effectLst/>
                        <a:latin typeface="Calibri"/>
                      </a:endParaRPr>
                    </a:p>
                  </a:txBody>
                  <a:tcPr marL="9423" marR="9423" marT="9423" marB="0" anchor="ctr"/>
                </a:tc>
                <a:tc>
                  <a:txBody>
                    <a:bodyPr/>
                    <a:lstStyle/>
                    <a:p>
                      <a:pPr algn="ctr" fontAlgn="b"/>
                      <a:r>
                        <a:rPr lang="en-US" sz="1400" u="none" strike="noStrike">
                          <a:effectLst/>
                        </a:rPr>
                        <a:t>24/7</a:t>
                      </a:r>
                      <a:endParaRPr lang="en-US" sz="1400" b="0" i="0" u="none" strike="noStrike">
                        <a:solidFill>
                          <a:srgbClr val="000000"/>
                        </a:solidFill>
                        <a:effectLst/>
                        <a:latin typeface="Calibri"/>
                      </a:endParaRPr>
                    </a:p>
                  </a:txBody>
                  <a:tcPr marL="9423" marR="9423" marT="9423" marB="0" anchor="b"/>
                </a:tc>
                <a:tc>
                  <a:txBody>
                    <a:bodyPr/>
                    <a:lstStyle/>
                    <a:p>
                      <a:pPr algn="ctr" fontAlgn="b"/>
                      <a:r>
                        <a:rPr lang="en-US" sz="1400" u="none" strike="noStrike">
                          <a:effectLst/>
                        </a:rPr>
                        <a:t>community</a:t>
                      </a:r>
                      <a:endParaRPr lang="en-US" sz="1400" b="0" i="0" u="none" strike="noStrike">
                        <a:solidFill>
                          <a:srgbClr val="000000"/>
                        </a:solidFill>
                        <a:effectLst/>
                        <a:latin typeface="Calibri"/>
                      </a:endParaRPr>
                    </a:p>
                  </a:txBody>
                  <a:tcPr marL="9423" marR="9423" marT="9423" marB="0" anchor="b"/>
                </a:tc>
              </a:tr>
              <a:tr h="188464">
                <a:tc>
                  <a:txBody>
                    <a:bodyPr/>
                    <a:lstStyle/>
                    <a:p>
                      <a:pPr algn="l" fontAlgn="ctr"/>
                      <a:r>
                        <a:rPr lang="en-US" sz="1400" u="none" strike="noStrike">
                          <a:effectLst/>
                        </a:rPr>
                        <a:t>ElectricInsight</a:t>
                      </a:r>
                      <a:endParaRPr lang="en-US" sz="1400" b="0" i="0" u="none" strike="noStrike">
                        <a:solidFill>
                          <a:srgbClr val="000000"/>
                        </a:solidFill>
                        <a:effectLst/>
                        <a:latin typeface="Calibri"/>
                      </a:endParaRPr>
                    </a:p>
                  </a:txBody>
                  <a:tcPr marL="9423" marR="9423" marT="9423" marB="0" anchor="ctr"/>
                </a:tc>
                <a:tc>
                  <a:txBody>
                    <a:bodyPr/>
                    <a:lstStyle/>
                    <a:p>
                      <a:pPr algn="ctr" fontAlgn="b"/>
                      <a:r>
                        <a:rPr lang="en-US" sz="1400" u="none" strike="noStrike" dirty="0">
                          <a:effectLst/>
                        </a:rPr>
                        <a:t>Optional add-on</a:t>
                      </a:r>
                      <a:endParaRPr lang="en-US" sz="1400" b="0" i="0" u="none" strike="noStrike" dirty="0">
                        <a:solidFill>
                          <a:srgbClr val="000000"/>
                        </a:solidFill>
                        <a:effectLst/>
                        <a:latin typeface="Calibri"/>
                      </a:endParaRPr>
                    </a:p>
                  </a:txBody>
                  <a:tcPr marL="9423" marR="9423" marT="9423" marB="0" anchor="b"/>
                </a:tc>
                <a:tc>
                  <a:txBody>
                    <a:bodyPr/>
                    <a:lstStyle/>
                    <a:p>
                      <a:pPr algn="ctr" fontAlgn="b"/>
                      <a:r>
                        <a:rPr lang="en-US" sz="1400" u="none" strike="noStrike" dirty="0">
                          <a:effectLst/>
                        </a:rPr>
                        <a:t>Optional add-on</a:t>
                      </a:r>
                      <a:endParaRPr lang="en-US" sz="1400" b="0" i="0" u="none" strike="noStrike" dirty="0">
                        <a:solidFill>
                          <a:srgbClr val="000000"/>
                        </a:solidFill>
                        <a:effectLst/>
                        <a:latin typeface="Calibri"/>
                      </a:endParaRPr>
                    </a:p>
                  </a:txBody>
                  <a:tcPr marL="9423" marR="9423" marT="9423" marB="0" anchor="b"/>
                </a:tc>
              </a:tr>
            </a:tbl>
          </a:graphicData>
        </a:graphic>
      </p:graphicFrame>
      <p:pic>
        <p:nvPicPr>
          <p:cNvPr id="2051" name="Picture 3" descr="C:\Users\jkuo\AppData\Local\Microsoft\Windows\Temporary Internet Files\Content.IE5\MBR9S82K\MC900432538[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4800" y="2137410"/>
            <a:ext cx="185570" cy="1828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jkuo\AppData\Local\Microsoft\Windows\Temporary Internet Files\Content.IE5\MBR9S82K\MC90044131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0320" y="1017270"/>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jkuo\AppData\Local\Microsoft\Windows\Temporary Internet Files\Content.IE5\MBR9S82K\MC90044131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0320" y="1268730"/>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Users\jkuo\AppData\Local\Microsoft\Windows\Temporary Internet Files\Content.IE5\MBR9S82K\MC90044131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0320" y="1489710"/>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jkuo\AppData\Local\Microsoft\Windows\Temporary Internet Files\Content.IE5\MBR9S82K\MC90044131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0320" y="1710690"/>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jkuo\AppData\Local\Microsoft\Windows\Temporary Internet Files\Content.IE5\MBR9S82K\MC90044131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0320" y="1931670"/>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jkuo\AppData\Local\Microsoft\Windows\Temporary Internet Files\Content.IE5\MBR9S82K\MC90044131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0320" y="2152650"/>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Users\jkuo\AppData\Local\Microsoft\Windows\Temporary Internet Files\Content.IE5\MBR9S82K\MC90044131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0320" y="2373630"/>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jkuo\AppData\Local\Microsoft\Windows\Temporary Internet Files\Content.IE5\MBR9S82K\MC90044131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0320" y="2594610"/>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Users\jkuo\AppData\Local\Microsoft\Windows\Temporary Internet Files\Content.IE5\MBR9S82K\MC90044131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0320" y="2815590"/>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Users\jkuo\AppData\Local\Microsoft\Windows\Temporary Internet Files\Content.IE5\MBR9S82K\MC90044131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0320" y="3036570"/>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Users\jkuo\AppData\Local\Microsoft\Windows\Temporary Internet Files\Content.IE5\MBR9S82K\MC90044131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0320" y="3257550"/>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Users\jkuo\AppData\Local\Microsoft\Windows\Temporary Internet Files\Content.IE5\MBR9S82K\MC90044131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6145" y="1017270"/>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C:\Users\jkuo\AppData\Local\Microsoft\Windows\Temporary Internet Files\Content.IE5\MBR9S82K\MC90044131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6145" y="1241298"/>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Users\jkuo\AppData\Local\Microsoft\Windows\Temporary Internet Files\Content.IE5\MBR9S82K\MC90044131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6145" y="1465326"/>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Users\jkuo\AppData\Local\Microsoft\Windows\Temporary Internet Files\Content.IE5\MBR9S82K\MC90044131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6145" y="1689354"/>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jkuo\AppData\Local\Microsoft\Windows\Temporary Internet Files\Content.IE5\MBR9S82K\MC90044131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6145" y="1913382"/>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jkuo\AppData\Local\Microsoft\Windows\Temporary Internet Files\Content.IE5\MBR9S82K\MC900432538[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4800" y="2361438"/>
            <a:ext cx="185570" cy="1828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jkuo\AppData\Local\Microsoft\Windows\Temporary Internet Files\Content.IE5\MBR9S82K\MC900432538[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4800" y="2585466"/>
            <a:ext cx="185570" cy="18288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jkuo\AppData\Local\Microsoft\Windows\Temporary Internet Files\Content.IE5\MBR9S82K\MC900432538[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4800" y="2809494"/>
            <a:ext cx="185570" cy="18288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C:\Users\jkuo\AppData\Local\Microsoft\Windows\Temporary Internet Files\Content.IE5\MBR9S82K\MC900432538[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4800" y="3033522"/>
            <a:ext cx="185570" cy="18288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jkuo\AppData\Local\Microsoft\Windows\Temporary Internet Files\Content.IE5\MBR9S82K\MC900432538[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4800" y="3257550"/>
            <a:ext cx="185570" cy="18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9633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Build/Test: The Tip of the Agile Spear</a:t>
            </a:r>
            <a:endParaRPr lang="en-US" dirty="0">
              <a:latin typeface="Trebuchet MS"/>
              <a:cs typeface="Trebuchet MS"/>
            </a:endParaRPr>
          </a:p>
        </p:txBody>
      </p:sp>
      <p:sp>
        <p:nvSpPr>
          <p:cNvPr id="4" name="TextBox 30"/>
          <p:cNvSpPr txBox="1">
            <a:spLocks noChangeArrowheads="1"/>
          </p:cNvSpPr>
          <p:nvPr/>
        </p:nvSpPr>
        <p:spPr bwMode="auto">
          <a:xfrm>
            <a:off x="170785" y="940953"/>
            <a:ext cx="1881725" cy="188209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r>
              <a:rPr lang="en-US" dirty="0" smtClean="0">
                <a:latin typeface="Trebuchet MS"/>
                <a:cs typeface="Trebuchet MS"/>
              </a:rPr>
              <a:t>Increasing code size and complexity </a:t>
            </a:r>
            <a:r>
              <a:rPr lang="en-US" b="0" dirty="0" smtClean="0">
                <a:latin typeface="Trebuchet MS"/>
                <a:cs typeface="Trebuchet MS"/>
              </a:rPr>
              <a:t>slows down builds/tests and makes dependency management complicated</a:t>
            </a:r>
            <a:endParaRPr lang="en-US" b="0" dirty="0">
              <a:latin typeface="Trebuchet MS"/>
              <a:cs typeface="Trebuchet MS"/>
            </a:endParaRPr>
          </a:p>
        </p:txBody>
      </p:sp>
      <p:sp>
        <p:nvSpPr>
          <p:cNvPr id="5" name="TextBox 30"/>
          <p:cNvSpPr txBox="1">
            <a:spLocks noChangeArrowheads="1"/>
          </p:cNvSpPr>
          <p:nvPr/>
        </p:nvSpPr>
        <p:spPr bwMode="auto">
          <a:xfrm>
            <a:off x="170785" y="3057050"/>
            <a:ext cx="1882775" cy="1881187"/>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r>
              <a:rPr lang="en-US" dirty="0">
                <a:latin typeface="Trebuchet MS"/>
                <a:cs typeface="Trebuchet MS"/>
              </a:rPr>
              <a:t>Increased build/test frequency </a:t>
            </a:r>
            <a:r>
              <a:rPr lang="en-US" b="0" dirty="0" smtClean="0">
                <a:latin typeface="Trebuchet MS"/>
                <a:cs typeface="Trebuchet MS"/>
              </a:rPr>
              <a:t>amplifies </a:t>
            </a:r>
            <a:r>
              <a:rPr lang="en-US" b="0" dirty="0">
                <a:latin typeface="Trebuchet MS"/>
                <a:cs typeface="Trebuchet MS"/>
              </a:rPr>
              <a:t>business impact of slow </a:t>
            </a:r>
            <a:r>
              <a:rPr lang="en-US" b="0" dirty="0" smtClean="0">
                <a:latin typeface="Trebuchet MS"/>
                <a:cs typeface="Trebuchet MS"/>
              </a:rPr>
              <a:t>downs, reduces </a:t>
            </a:r>
            <a:r>
              <a:rPr lang="en-US" b="0" dirty="0">
                <a:latin typeface="Trebuchet MS"/>
                <a:cs typeface="Trebuchet MS"/>
              </a:rPr>
              <a:t>agility</a:t>
            </a:r>
            <a:endParaRPr lang="en-US" dirty="0">
              <a:latin typeface="Trebuchet MS"/>
              <a:cs typeface="Trebuchet MS"/>
            </a:endParaRPr>
          </a:p>
        </p:txBody>
      </p:sp>
      <p:sp>
        <p:nvSpPr>
          <p:cNvPr id="6" name="TextBox 30"/>
          <p:cNvSpPr txBox="1">
            <a:spLocks noChangeArrowheads="1"/>
          </p:cNvSpPr>
          <p:nvPr/>
        </p:nvSpPr>
        <p:spPr bwMode="auto">
          <a:xfrm>
            <a:off x="2274523" y="940953"/>
            <a:ext cx="1881725" cy="188209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r>
              <a:rPr lang="en-US" dirty="0" smtClean="0">
                <a:latin typeface="Trebuchet MS"/>
                <a:cs typeface="Trebuchet MS"/>
              </a:rPr>
              <a:t>Non-centralized build/test</a:t>
            </a:r>
            <a:r>
              <a:rPr lang="en-US" b="0" dirty="0" smtClean="0">
                <a:latin typeface="Trebuchet MS"/>
                <a:cs typeface="Trebuchet MS"/>
              </a:rPr>
              <a:t> </a:t>
            </a:r>
            <a:r>
              <a:rPr lang="en-US" dirty="0" smtClean="0">
                <a:latin typeface="Trebuchet MS"/>
                <a:cs typeface="Trebuchet MS"/>
              </a:rPr>
              <a:t>infrastructure </a:t>
            </a:r>
            <a:r>
              <a:rPr lang="en-US" b="0" dirty="0" smtClean="0">
                <a:latin typeface="Trebuchet MS"/>
                <a:cs typeface="Trebuchet MS"/>
              </a:rPr>
              <a:t>allows local control but no economies of scale</a:t>
            </a:r>
            <a:endParaRPr lang="en-US" b="0" dirty="0">
              <a:latin typeface="Trebuchet MS"/>
              <a:cs typeface="Trebuchet MS"/>
            </a:endParaRPr>
          </a:p>
        </p:txBody>
      </p:sp>
      <p:sp>
        <p:nvSpPr>
          <p:cNvPr id="7" name="TextBox 30"/>
          <p:cNvSpPr txBox="1">
            <a:spLocks noChangeArrowheads="1"/>
          </p:cNvSpPr>
          <p:nvPr/>
        </p:nvSpPr>
        <p:spPr bwMode="auto">
          <a:xfrm>
            <a:off x="2274523" y="3056147"/>
            <a:ext cx="1881725" cy="1882090"/>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r>
              <a:rPr lang="en-US" dirty="0">
                <a:latin typeface="Trebuchet MS"/>
                <a:cs typeface="Trebuchet MS"/>
              </a:rPr>
              <a:t>Platform </a:t>
            </a:r>
            <a:r>
              <a:rPr lang="en-US" dirty="0" smtClean="0">
                <a:latin typeface="Trebuchet MS"/>
                <a:cs typeface="Trebuchet MS"/>
              </a:rPr>
              <a:t>proliferation </a:t>
            </a:r>
            <a:r>
              <a:rPr lang="en-US" b="0" dirty="0" smtClean="0">
                <a:latin typeface="Trebuchet MS"/>
                <a:cs typeface="Trebuchet MS"/>
              </a:rPr>
              <a:t>means more build targets and test environments</a:t>
            </a:r>
            <a:endParaRPr lang="en-US" b="0" dirty="0">
              <a:latin typeface="Trebuchet MS"/>
              <a:cs typeface="Trebuchet MS"/>
            </a:endParaRPr>
          </a:p>
        </p:txBody>
      </p:sp>
      <p:pic>
        <p:nvPicPr>
          <p:cNvPr id="10" name="Picture 9" descr="EC_Icons.png"/>
          <p:cNvPicPr>
            <a:picLocks noChangeAspect="1"/>
          </p:cNvPicPr>
          <p:nvPr/>
        </p:nvPicPr>
        <p:blipFill rotWithShape="1">
          <a:blip r:embed="rId2" cstate="print">
            <a:alphaModFix amt="64000"/>
            <a:extLst>
              <a:ext uri="{28A0092B-C50C-407E-A947-70E740481C1C}">
                <a14:useLocalDpi xmlns:a14="http://schemas.microsoft.com/office/drawing/2010/main" val="0"/>
              </a:ext>
            </a:extLst>
          </a:blip>
          <a:srcRect r="51953"/>
          <a:stretch/>
        </p:blipFill>
        <p:spPr>
          <a:xfrm>
            <a:off x="4896171" y="1086361"/>
            <a:ext cx="824858" cy="766658"/>
          </a:xfrm>
          <a:prstGeom prst="rect">
            <a:avLst/>
          </a:prstGeom>
        </p:spPr>
      </p:pic>
      <p:pic>
        <p:nvPicPr>
          <p:cNvPr id="11" name="Picture 10" descr="EC_Icons.png"/>
          <p:cNvPicPr>
            <a:picLocks noChangeAspect="1"/>
          </p:cNvPicPr>
          <p:nvPr/>
        </p:nvPicPr>
        <p:blipFill rotWithShape="1">
          <a:blip r:embed="rId3" cstate="print">
            <a:alphaModFix amt="64000"/>
            <a:extLst>
              <a:ext uri="{28A0092B-C50C-407E-A947-70E740481C1C}">
                <a14:useLocalDpi xmlns:a14="http://schemas.microsoft.com/office/drawing/2010/main" val="0"/>
              </a:ext>
            </a:extLst>
          </a:blip>
          <a:srcRect l="53747" r="-1255"/>
          <a:stretch/>
        </p:blipFill>
        <p:spPr>
          <a:xfrm>
            <a:off x="7702714" y="3943350"/>
            <a:ext cx="736436" cy="766658"/>
          </a:xfrm>
          <a:prstGeom prst="rect">
            <a:avLst/>
          </a:prstGeom>
        </p:spPr>
      </p:pic>
      <p:sp>
        <p:nvSpPr>
          <p:cNvPr id="12" name="Rectangle 11"/>
          <p:cNvSpPr/>
          <p:nvPr/>
        </p:nvSpPr>
        <p:spPr>
          <a:xfrm>
            <a:off x="5308600" y="1352550"/>
            <a:ext cx="3105150" cy="3170099"/>
          </a:xfrm>
          <a:prstGeom prst="rect">
            <a:avLst/>
          </a:prstGeom>
        </p:spPr>
        <p:txBody>
          <a:bodyPr wrap="square">
            <a:spAutoFit/>
          </a:bodyPr>
          <a:lstStyle/>
          <a:p>
            <a:r>
              <a:rPr lang="en-US" sz="2000" b="1" i="1" dirty="0">
                <a:solidFill>
                  <a:schemeClr val="tx1">
                    <a:lumMod val="50000"/>
                    <a:lumOff val="50000"/>
                  </a:schemeClr>
                </a:solidFill>
                <a:latin typeface="Trebuchet MS"/>
                <a:cs typeface="Trebuchet MS"/>
              </a:rPr>
              <a:t>Speed is essential for A</a:t>
            </a:r>
            <a:r>
              <a:rPr lang="en-US" sz="2000" b="1" i="1" dirty="0" smtClean="0">
                <a:solidFill>
                  <a:schemeClr val="tx1">
                    <a:lumMod val="50000"/>
                    <a:lumOff val="50000"/>
                  </a:schemeClr>
                </a:solidFill>
                <a:latin typeface="Trebuchet MS"/>
                <a:cs typeface="Trebuchet MS"/>
              </a:rPr>
              <a:t>gile </a:t>
            </a:r>
            <a:r>
              <a:rPr lang="en-US" sz="2000" b="1" i="1" dirty="0">
                <a:solidFill>
                  <a:schemeClr val="tx1">
                    <a:lumMod val="50000"/>
                    <a:lumOff val="50000"/>
                  </a:schemeClr>
                </a:solidFill>
                <a:latin typeface="Trebuchet MS"/>
                <a:cs typeface="Trebuchet MS"/>
              </a:rPr>
              <a:t>teams and </a:t>
            </a:r>
            <a:r>
              <a:rPr lang="en-US" sz="2000" b="1" i="1" dirty="0" smtClean="0">
                <a:solidFill>
                  <a:schemeClr val="tx1">
                    <a:lumMod val="50000"/>
                    <a:lumOff val="50000"/>
                  </a:schemeClr>
                </a:solidFill>
                <a:latin typeface="Trebuchet MS"/>
                <a:cs typeface="Trebuchet MS"/>
              </a:rPr>
              <a:t>Continuous Delivery.</a:t>
            </a:r>
            <a:br>
              <a:rPr lang="en-US" sz="2000" b="1" i="1" dirty="0" smtClean="0">
                <a:solidFill>
                  <a:schemeClr val="tx1">
                    <a:lumMod val="50000"/>
                    <a:lumOff val="50000"/>
                  </a:schemeClr>
                </a:solidFill>
                <a:latin typeface="Trebuchet MS"/>
                <a:cs typeface="Trebuchet MS"/>
              </a:rPr>
            </a:br>
            <a:r>
              <a:rPr lang="en-US" sz="2000" b="1" i="1" dirty="0" smtClean="0">
                <a:solidFill>
                  <a:schemeClr val="tx1">
                    <a:lumMod val="50000"/>
                    <a:lumOff val="50000"/>
                  </a:schemeClr>
                </a:solidFill>
                <a:latin typeface="Trebuchet MS"/>
                <a:cs typeface="Trebuchet MS"/>
              </a:rPr>
              <a:t/>
            </a:r>
            <a:br>
              <a:rPr lang="en-US" sz="2000" b="1" i="1" dirty="0" smtClean="0">
                <a:solidFill>
                  <a:schemeClr val="tx1">
                    <a:lumMod val="50000"/>
                    <a:lumOff val="50000"/>
                  </a:schemeClr>
                </a:solidFill>
                <a:latin typeface="Trebuchet MS"/>
                <a:cs typeface="Trebuchet MS"/>
              </a:rPr>
            </a:br>
            <a:r>
              <a:rPr lang="en-US" sz="2000" b="1" i="1" dirty="0" smtClean="0">
                <a:solidFill>
                  <a:schemeClr val="tx1">
                    <a:lumMod val="50000"/>
                    <a:lumOff val="50000"/>
                  </a:schemeClr>
                </a:solidFill>
                <a:latin typeface="Trebuchet MS"/>
                <a:cs typeface="Trebuchet MS"/>
              </a:rPr>
              <a:t>When </a:t>
            </a:r>
            <a:r>
              <a:rPr lang="en-US" sz="2000" b="1" i="1" dirty="0">
                <a:solidFill>
                  <a:schemeClr val="tx1">
                    <a:lumMod val="50000"/>
                    <a:lumOff val="50000"/>
                  </a:schemeClr>
                </a:solidFill>
                <a:latin typeface="Trebuchet MS"/>
                <a:cs typeface="Trebuchet MS"/>
              </a:rPr>
              <a:t>builds and tests take hours it is difficult for developers to get </a:t>
            </a:r>
            <a:r>
              <a:rPr lang="en-US" sz="2000" b="1" i="1" dirty="0" smtClean="0">
                <a:solidFill>
                  <a:schemeClr val="tx1">
                    <a:lumMod val="50000"/>
                    <a:lumOff val="50000"/>
                  </a:schemeClr>
                </a:solidFill>
                <a:latin typeface="Trebuchet MS"/>
                <a:cs typeface="Trebuchet MS"/>
              </a:rPr>
              <a:t>the fast </a:t>
            </a:r>
            <a:r>
              <a:rPr lang="en-US" sz="2000" b="1" i="1" dirty="0">
                <a:solidFill>
                  <a:schemeClr val="tx1">
                    <a:lumMod val="50000"/>
                    <a:lumOff val="50000"/>
                  </a:schemeClr>
                </a:solidFill>
                <a:latin typeface="Trebuchet MS"/>
                <a:cs typeface="Trebuchet MS"/>
              </a:rPr>
              <a:t>feedback </a:t>
            </a:r>
            <a:r>
              <a:rPr lang="en-US" sz="2000" b="1" i="1" dirty="0" smtClean="0">
                <a:solidFill>
                  <a:schemeClr val="tx1">
                    <a:lumMod val="50000"/>
                    <a:lumOff val="50000"/>
                  </a:schemeClr>
                </a:solidFill>
                <a:latin typeface="Trebuchet MS"/>
                <a:cs typeface="Trebuchet MS"/>
              </a:rPr>
              <a:t>they </a:t>
            </a:r>
            <a:r>
              <a:rPr lang="en-US" sz="2000" b="1" i="1" dirty="0">
                <a:solidFill>
                  <a:schemeClr val="tx1">
                    <a:lumMod val="50000"/>
                    <a:lumOff val="50000"/>
                  </a:schemeClr>
                </a:solidFill>
                <a:latin typeface="Trebuchet MS"/>
                <a:cs typeface="Trebuchet MS"/>
              </a:rPr>
              <a:t>rely on to iterate on the product. </a:t>
            </a:r>
            <a:endParaRPr lang="en-US" sz="2000" b="1" dirty="0">
              <a:solidFill>
                <a:schemeClr val="tx1">
                  <a:lumMod val="50000"/>
                  <a:lumOff val="50000"/>
                </a:schemeClr>
              </a:solidFill>
              <a:latin typeface="Trebuchet MS"/>
              <a:cs typeface="Trebuchet MS"/>
            </a:endParaRPr>
          </a:p>
        </p:txBody>
      </p:sp>
    </p:spTree>
    <p:extLst>
      <p:ext uri="{BB962C8B-B14F-4D97-AF65-F5344CB8AC3E}">
        <p14:creationId xmlns:p14="http://schemas.microsoft.com/office/powerpoint/2010/main" val="26334681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Acceleration without Compromise</a:t>
            </a:r>
            <a:br>
              <a:rPr lang="en-US" dirty="0" smtClean="0"/>
            </a:br>
            <a:endParaRPr lang="en-US" sz="1200" dirty="0"/>
          </a:p>
        </p:txBody>
      </p:sp>
      <p:sp>
        <p:nvSpPr>
          <p:cNvPr id="3" name="Text Placeholder 2"/>
          <p:cNvSpPr>
            <a:spLocks noGrp="1"/>
          </p:cNvSpPr>
          <p:nvPr>
            <p:ph type="body" sz="quarter" idx="13"/>
          </p:nvPr>
        </p:nvSpPr>
        <p:spPr>
          <a:xfrm>
            <a:off x="304801" y="1047750"/>
            <a:ext cx="4191000" cy="3293269"/>
          </a:xfrm>
        </p:spPr>
        <p:txBody>
          <a:bodyPr/>
          <a:lstStyle/>
          <a:p>
            <a:pPr lvl="1"/>
            <a:r>
              <a:rPr lang="en-US" sz="1800" dirty="0"/>
              <a:t>A</a:t>
            </a:r>
            <a:r>
              <a:rPr lang="en-US" sz="1800" dirty="0" smtClean="0"/>
              <a:t>ccelerated </a:t>
            </a:r>
            <a:r>
              <a:rPr lang="en-US" sz="1800" dirty="0"/>
              <a:t>software </a:t>
            </a:r>
            <a:r>
              <a:rPr lang="en-US" sz="1800" b="1" dirty="0" smtClean="0"/>
              <a:t>builds </a:t>
            </a:r>
            <a:r>
              <a:rPr lang="en-US" sz="1800" dirty="0" smtClean="0"/>
              <a:t>and </a:t>
            </a:r>
            <a:r>
              <a:rPr lang="en-US" sz="1800" b="1" dirty="0" smtClean="0"/>
              <a:t>tests</a:t>
            </a:r>
            <a:r>
              <a:rPr lang="en-US" sz="1800" dirty="0" smtClean="0"/>
              <a:t> with </a:t>
            </a:r>
            <a:r>
              <a:rPr lang="en-US" sz="1800" b="1" u="sng" dirty="0" smtClean="0"/>
              <a:t>100% correctness guaranteed</a:t>
            </a:r>
          </a:p>
          <a:p>
            <a:pPr lvl="1"/>
            <a:endParaRPr lang="en-US" sz="1800" dirty="0"/>
          </a:p>
          <a:p>
            <a:pPr lvl="1"/>
            <a:r>
              <a:rPr lang="en-US" sz="1800" dirty="0" smtClean="0"/>
              <a:t>Leverages multi</a:t>
            </a:r>
            <a:r>
              <a:rPr lang="en-US" sz="1800" dirty="0"/>
              <a:t>-core desktops or scalable cloud </a:t>
            </a:r>
            <a:r>
              <a:rPr lang="en-US" sz="1800" dirty="0" smtClean="0"/>
              <a:t>infrastructure</a:t>
            </a:r>
          </a:p>
          <a:p>
            <a:pPr lvl="1"/>
            <a:endParaRPr lang="en-US" sz="1800" dirty="0"/>
          </a:p>
          <a:p>
            <a:pPr lvl="1"/>
            <a:r>
              <a:rPr lang="en-US" sz="1800" dirty="0" smtClean="0"/>
              <a:t>Patented dependency </a:t>
            </a:r>
            <a:r>
              <a:rPr lang="en-US" sz="1800" dirty="0"/>
              <a:t>detection eliminates broken </a:t>
            </a:r>
            <a:r>
              <a:rPr lang="en-US" sz="1800" dirty="0" smtClean="0"/>
              <a:t>builds</a:t>
            </a:r>
          </a:p>
          <a:p>
            <a:pPr lvl="1"/>
            <a:endParaRPr lang="en-US" sz="1800" dirty="0"/>
          </a:p>
          <a:p>
            <a:pPr lvl="1"/>
            <a:r>
              <a:rPr lang="en-US" sz="1800" dirty="0"/>
              <a:t>Increases productivity and Agile </a:t>
            </a:r>
            <a:r>
              <a:rPr lang="en-US" sz="1800" dirty="0" smtClean="0"/>
              <a:t>throughput</a:t>
            </a:r>
            <a:endParaRPr lang="en-US" sz="1800" dirty="0"/>
          </a:p>
        </p:txBody>
      </p:sp>
      <p:sp>
        <p:nvSpPr>
          <p:cNvPr id="4" name="Rechteck 5"/>
          <p:cNvSpPr/>
          <p:nvPr/>
        </p:nvSpPr>
        <p:spPr bwMode="gray">
          <a:xfrm>
            <a:off x="6934200" y="796290"/>
            <a:ext cx="1851660" cy="18516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r>
              <a:rPr lang="de-DE" sz="6000" b="1" dirty="0" smtClean="0">
                <a:latin typeface="Trebuchet MS"/>
                <a:cs typeface="Trebuchet MS"/>
              </a:rPr>
              <a:t>74</a:t>
            </a:r>
            <a:r>
              <a:rPr lang="de-DE" sz="3600" b="1" dirty="0" smtClean="0">
                <a:latin typeface="Trebuchet MS"/>
                <a:cs typeface="Trebuchet MS"/>
              </a:rPr>
              <a:t>%</a:t>
            </a:r>
          </a:p>
          <a:p>
            <a:pPr algn="ctr"/>
            <a:r>
              <a:rPr lang="de-DE" sz="1200" b="1" dirty="0" err="1">
                <a:latin typeface="Trebuchet MS"/>
                <a:cs typeface="Trebuchet MS"/>
              </a:rPr>
              <a:t>b</a:t>
            </a:r>
            <a:r>
              <a:rPr lang="de-DE" sz="1200" b="1" dirty="0" err="1" smtClean="0">
                <a:latin typeface="Trebuchet MS"/>
                <a:cs typeface="Trebuchet MS"/>
              </a:rPr>
              <a:t>etter</a:t>
            </a:r>
            <a:r>
              <a:rPr lang="de-DE" sz="1200" b="1" dirty="0" smtClean="0">
                <a:latin typeface="Trebuchet MS"/>
                <a:cs typeface="Trebuchet MS"/>
              </a:rPr>
              <a:t> </a:t>
            </a:r>
            <a:r>
              <a:rPr lang="de-DE" sz="1200" b="1" dirty="0" err="1" smtClean="0">
                <a:latin typeface="Trebuchet MS"/>
                <a:cs typeface="Trebuchet MS"/>
              </a:rPr>
              <a:t>infrastructure</a:t>
            </a:r>
            <a:r>
              <a:rPr lang="de-DE" sz="1200" b="1" dirty="0" smtClean="0">
                <a:latin typeface="Trebuchet MS"/>
                <a:cs typeface="Trebuchet MS"/>
              </a:rPr>
              <a:t> </a:t>
            </a:r>
            <a:r>
              <a:rPr lang="de-DE" sz="1200" b="1" dirty="0" err="1" smtClean="0">
                <a:latin typeface="Trebuchet MS"/>
                <a:cs typeface="Trebuchet MS"/>
              </a:rPr>
              <a:t>utilization</a:t>
            </a:r>
            <a:endParaRPr lang="de-DE" sz="1200" b="1" dirty="0">
              <a:latin typeface="Trebuchet MS"/>
              <a:cs typeface="Trebuchet MS"/>
            </a:endParaRPr>
          </a:p>
        </p:txBody>
      </p:sp>
      <p:sp>
        <p:nvSpPr>
          <p:cNvPr id="5" name="Rechteck 6"/>
          <p:cNvSpPr/>
          <p:nvPr/>
        </p:nvSpPr>
        <p:spPr bwMode="gray">
          <a:xfrm>
            <a:off x="4790233" y="796290"/>
            <a:ext cx="1851660" cy="185166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r>
              <a:rPr lang="de-DE" sz="6600" b="1" dirty="0">
                <a:solidFill>
                  <a:srgbClr val="01A1E7"/>
                </a:solidFill>
                <a:cs typeface="Trebuchet MS"/>
              </a:rPr>
              <a:t>20</a:t>
            </a:r>
            <a:r>
              <a:rPr lang="de-DE" sz="3600" b="1" dirty="0">
                <a:solidFill>
                  <a:srgbClr val="01A1E7"/>
                </a:solidFill>
                <a:cs typeface="Trebuchet MS"/>
              </a:rPr>
              <a:t>X</a:t>
            </a:r>
            <a:r>
              <a:rPr lang="de-DE" sz="1800" b="1" dirty="0">
                <a:solidFill>
                  <a:srgbClr val="01A1E7"/>
                </a:solidFill>
                <a:cs typeface="Trebuchet MS"/>
              </a:rPr>
              <a:t/>
            </a:r>
            <a:br>
              <a:rPr lang="de-DE" sz="1800" b="1" dirty="0">
                <a:solidFill>
                  <a:srgbClr val="01A1E7"/>
                </a:solidFill>
                <a:cs typeface="Trebuchet MS"/>
              </a:rPr>
            </a:br>
            <a:r>
              <a:rPr lang="de-DE" sz="1200" b="1" dirty="0" err="1">
                <a:solidFill>
                  <a:srgbClr val="01A1E7"/>
                </a:solidFill>
                <a:cs typeface="Trebuchet MS"/>
              </a:rPr>
              <a:t>faster</a:t>
            </a:r>
            <a:r>
              <a:rPr lang="de-DE" sz="1200" b="1" dirty="0">
                <a:solidFill>
                  <a:srgbClr val="01A1E7"/>
                </a:solidFill>
                <a:cs typeface="Trebuchet MS"/>
              </a:rPr>
              <a:t> </a:t>
            </a:r>
            <a:r>
              <a:rPr lang="de-DE" sz="1200" b="1" dirty="0" err="1">
                <a:solidFill>
                  <a:srgbClr val="01A1E7"/>
                </a:solidFill>
                <a:cs typeface="Trebuchet MS"/>
              </a:rPr>
              <a:t>builds</a:t>
            </a:r>
            <a:r>
              <a:rPr lang="de-DE" sz="1200" b="1" dirty="0">
                <a:solidFill>
                  <a:srgbClr val="01A1E7"/>
                </a:solidFill>
                <a:cs typeface="Trebuchet MS"/>
              </a:rPr>
              <a:t> </a:t>
            </a:r>
            <a:r>
              <a:rPr lang="de-DE" sz="1200" b="1" dirty="0" err="1">
                <a:solidFill>
                  <a:srgbClr val="01A1E7"/>
                </a:solidFill>
                <a:cs typeface="Trebuchet MS"/>
              </a:rPr>
              <a:t>and</a:t>
            </a:r>
            <a:r>
              <a:rPr lang="de-DE" sz="1200" b="1" dirty="0">
                <a:solidFill>
                  <a:srgbClr val="01A1E7"/>
                </a:solidFill>
                <a:cs typeface="Trebuchet MS"/>
              </a:rPr>
              <a:t> </a:t>
            </a:r>
            <a:r>
              <a:rPr lang="de-DE" sz="1200" b="1" dirty="0" err="1">
                <a:solidFill>
                  <a:srgbClr val="01A1E7"/>
                </a:solidFill>
                <a:cs typeface="Trebuchet MS"/>
              </a:rPr>
              <a:t>tests</a:t>
            </a:r>
            <a:endParaRPr lang="de-DE" sz="1200" b="1" dirty="0">
              <a:solidFill>
                <a:srgbClr val="01A1E7"/>
              </a:solidFill>
              <a:cs typeface="Trebuchet MS"/>
            </a:endParaRPr>
          </a:p>
        </p:txBody>
      </p:sp>
      <p:sp>
        <p:nvSpPr>
          <p:cNvPr id="6" name="Rechteck 9"/>
          <p:cNvSpPr/>
          <p:nvPr/>
        </p:nvSpPr>
        <p:spPr bwMode="gray">
          <a:xfrm>
            <a:off x="6934200" y="2929890"/>
            <a:ext cx="1851660" cy="18516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r>
              <a:rPr lang="de-DE" sz="6000" b="1" dirty="0" smtClean="0">
                <a:latin typeface="Trebuchet MS"/>
                <a:cs typeface="Trebuchet MS"/>
              </a:rPr>
              <a:t>100</a:t>
            </a:r>
            <a:r>
              <a:rPr lang="de-DE" sz="3600" b="1" dirty="0" smtClean="0">
                <a:latin typeface="Trebuchet MS"/>
                <a:cs typeface="Trebuchet MS"/>
              </a:rPr>
              <a:t>%</a:t>
            </a:r>
            <a:r>
              <a:rPr lang="de-DE" sz="5400" b="1" dirty="0" smtClean="0">
                <a:latin typeface="Trebuchet MS"/>
                <a:cs typeface="Trebuchet MS"/>
              </a:rPr>
              <a:t/>
            </a:r>
            <a:br>
              <a:rPr lang="de-DE" sz="5400" b="1" dirty="0" smtClean="0">
                <a:latin typeface="Trebuchet MS"/>
                <a:cs typeface="Trebuchet MS"/>
              </a:rPr>
            </a:br>
            <a:r>
              <a:rPr lang="de-DE" sz="1200" b="1" dirty="0" err="1" smtClean="0">
                <a:latin typeface="Trebuchet MS"/>
                <a:cs typeface="Trebuchet MS"/>
              </a:rPr>
              <a:t>correct</a:t>
            </a:r>
            <a:r>
              <a:rPr lang="de-DE" sz="1200" b="1" dirty="0" smtClean="0">
                <a:latin typeface="Trebuchet MS"/>
                <a:cs typeface="Trebuchet MS"/>
              </a:rPr>
              <a:t> </a:t>
            </a:r>
            <a:r>
              <a:rPr lang="de-DE" sz="1200" b="1" dirty="0" err="1" smtClean="0">
                <a:latin typeface="Trebuchet MS"/>
                <a:cs typeface="Trebuchet MS"/>
              </a:rPr>
              <a:t>builds</a:t>
            </a:r>
            <a:r>
              <a:rPr lang="de-DE" sz="1200" b="1" dirty="0" smtClean="0">
                <a:latin typeface="Trebuchet MS"/>
                <a:cs typeface="Trebuchet MS"/>
              </a:rPr>
              <a:t> </a:t>
            </a:r>
            <a:r>
              <a:rPr lang="de-DE" sz="1200" b="1" dirty="0" err="1" smtClean="0">
                <a:latin typeface="Trebuchet MS"/>
                <a:cs typeface="Trebuchet MS"/>
              </a:rPr>
              <a:t>and</a:t>
            </a:r>
            <a:r>
              <a:rPr lang="de-DE" sz="1200" b="1" dirty="0" smtClean="0">
                <a:latin typeface="Trebuchet MS"/>
                <a:cs typeface="Trebuchet MS"/>
              </a:rPr>
              <a:t> </a:t>
            </a:r>
            <a:r>
              <a:rPr lang="de-DE" sz="1200" b="1" dirty="0" err="1" smtClean="0">
                <a:latin typeface="Trebuchet MS"/>
                <a:cs typeface="Trebuchet MS"/>
              </a:rPr>
              <a:t>tests</a:t>
            </a:r>
            <a:endParaRPr lang="de-DE" sz="1200" b="1" dirty="0" smtClean="0">
              <a:latin typeface="Trebuchet MS"/>
              <a:cs typeface="Trebuchet MS"/>
            </a:endParaRPr>
          </a:p>
        </p:txBody>
      </p:sp>
      <p:sp>
        <p:nvSpPr>
          <p:cNvPr id="7" name="Rechteck 6"/>
          <p:cNvSpPr/>
          <p:nvPr/>
        </p:nvSpPr>
        <p:spPr bwMode="gray">
          <a:xfrm>
            <a:off x="4815633" y="2926080"/>
            <a:ext cx="1851660" cy="185166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r>
              <a:rPr lang="de-DE" sz="1200" b="1" dirty="0">
                <a:cs typeface="Trebuchet MS"/>
              </a:rPr>
              <a:t>Enterprise </a:t>
            </a:r>
            <a:r>
              <a:rPr lang="de-DE" sz="1200" b="1" dirty="0" err="1">
                <a:cs typeface="Trebuchet MS"/>
              </a:rPr>
              <a:t>Scalability</a:t>
            </a:r>
            <a:r>
              <a:rPr lang="de-DE" sz="1200" b="1" dirty="0">
                <a:cs typeface="Trebuchet MS"/>
              </a:rPr>
              <a:t>, </a:t>
            </a:r>
            <a:r>
              <a:rPr lang="de-DE" sz="1200" b="1" dirty="0" err="1">
                <a:cs typeface="Trebuchet MS"/>
              </a:rPr>
              <a:t>Reliability</a:t>
            </a:r>
            <a:r>
              <a:rPr lang="de-DE" sz="1200" b="1" dirty="0">
                <a:cs typeface="Trebuchet MS"/>
              </a:rPr>
              <a:t>, </a:t>
            </a:r>
            <a:r>
              <a:rPr lang="de-DE" sz="1200" b="1" dirty="0" err="1">
                <a:cs typeface="Trebuchet MS"/>
              </a:rPr>
              <a:t>Visibility</a:t>
            </a:r>
            <a:r>
              <a:rPr lang="de-DE" sz="1200" b="1" dirty="0">
                <a:cs typeface="Trebuchet MS"/>
              </a:rPr>
              <a:t> </a:t>
            </a:r>
            <a:r>
              <a:rPr lang="de-DE" sz="1200" b="1" dirty="0" err="1">
                <a:cs typeface="Trebuchet MS"/>
              </a:rPr>
              <a:t>and</a:t>
            </a:r>
            <a:r>
              <a:rPr lang="de-DE" sz="1200" b="1" dirty="0">
                <a:cs typeface="Trebuchet MS"/>
              </a:rPr>
              <a:t> Reporting</a:t>
            </a:r>
          </a:p>
          <a:p>
            <a:pPr algn="ctr"/>
            <a:endParaRPr lang="de-DE" sz="1200" b="1" dirty="0" err="1">
              <a:cs typeface="Trebuchet MS"/>
            </a:endParaRPr>
          </a:p>
        </p:txBody>
      </p:sp>
    </p:spTree>
    <p:extLst>
      <p:ext uri="{BB962C8B-B14F-4D97-AF65-F5344CB8AC3E}">
        <p14:creationId xmlns:p14="http://schemas.microsoft.com/office/powerpoint/2010/main" val="1382061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ElectricAccelerator</a:t>
            </a:r>
            <a:br>
              <a:rPr lang="en-US" noProof="0" smtClean="0"/>
            </a:br>
            <a:r>
              <a:rPr lang="en-US" sz="1200" smtClean="0"/>
              <a:t>Continuous </a:t>
            </a:r>
            <a:r>
              <a:rPr lang="en-US" sz="1200" dirty="0" smtClean="0"/>
              <a:t>Deliver Acceleration (B</a:t>
            </a:r>
            <a:r>
              <a:rPr lang="en-US" sz="1200" noProof="0" dirty="0" err="1" smtClean="0"/>
              <a:t>uild</a:t>
            </a:r>
            <a:r>
              <a:rPr lang="en-US" sz="1200" noProof="0" dirty="0" smtClean="0"/>
              <a:t> </a:t>
            </a:r>
            <a:r>
              <a:rPr lang="en-US" sz="1200" noProof="0" dirty="0"/>
              <a:t>+ </a:t>
            </a:r>
            <a:r>
              <a:rPr lang="en-US" sz="1200" noProof="0" dirty="0" smtClean="0"/>
              <a:t>Test)</a:t>
            </a:r>
            <a:endParaRPr lang="en-US" noProof="0" dirty="0"/>
          </a:p>
        </p:txBody>
      </p:sp>
      <p:grpSp>
        <p:nvGrpSpPr>
          <p:cNvPr id="7" name="Group 6"/>
          <p:cNvGrpSpPr/>
          <p:nvPr/>
        </p:nvGrpSpPr>
        <p:grpSpPr>
          <a:xfrm>
            <a:off x="3882566" y="787102"/>
            <a:ext cx="6595254" cy="3856311"/>
            <a:chOff x="8893544" y="4938237"/>
            <a:chExt cx="6004077" cy="3510644"/>
          </a:xfrm>
        </p:grpSpPr>
        <p:pic>
          <p:nvPicPr>
            <p:cNvPr id="8" name="Picture 7"/>
            <p:cNvPicPr>
              <a:picLocks noChangeAspect="1"/>
            </p:cNvPicPr>
            <p:nvPr/>
          </p:nvPicPr>
          <p:blipFill rotWithShape="1">
            <a:blip r:embed="rId3"/>
            <a:srcRect t="16523" b="15222"/>
            <a:stretch/>
          </p:blipFill>
          <p:spPr>
            <a:xfrm>
              <a:off x="8893544" y="4938237"/>
              <a:ext cx="6004077" cy="3510644"/>
            </a:xfrm>
            <a:prstGeom prst="rect">
              <a:avLst/>
            </a:prstGeom>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57446" y="5290360"/>
              <a:ext cx="3906204" cy="2585679"/>
            </a:xfrm>
            <a:prstGeom prst="rect">
              <a:avLst/>
            </a:prstGeom>
            <a:noFill/>
            <a:ln>
              <a:noFill/>
            </a:ln>
            <a:effectLst>
              <a:innerShdw blurRad="114300">
                <a:prstClr val="black"/>
              </a:inn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0" name="TextBox 30"/>
          <p:cNvSpPr txBox="1">
            <a:spLocks noChangeArrowheads="1"/>
          </p:cNvSpPr>
          <p:nvPr/>
        </p:nvSpPr>
        <p:spPr bwMode="auto">
          <a:xfrm>
            <a:off x="170785" y="940953"/>
            <a:ext cx="1881725" cy="188209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r>
              <a:rPr lang="en-US" dirty="0"/>
              <a:t>Massive parallelization and distribution</a:t>
            </a:r>
            <a:r>
              <a:rPr lang="en-US" b="0" dirty="0"/>
              <a:t> for insanely fast builds and tests</a:t>
            </a:r>
          </a:p>
        </p:txBody>
      </p:sp>
      <p:sp>
        <p:nvSpPr>
          <p:cNvPr id="11" name="TextBox 30"/>
          <p:cNvSpPr txBox="1">
            <a:spLocks noChangeArrowheads="1"/>
          </p:cNvSpPr>
          <p:nvPr/>
        </p:nvSpPr>
        <p:spPr bwMode="auto">
          <a:xfrm>
            <a:off x="170785" y="3057050"/>
            <a:ext cx="1882775" cy="1881187"/>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r>
              <a:rPr lang="en-US" dirty="0"/>
              <a:t>Actionable visualization and reports </a:t>
            </a:r>
            <a:r>
              <a:rPr lang="en-US" b="0" dirty="0"/>
              <a:t>for optimal builds</a:t>
            </a:r>
          </a:p>
        </p:txBody>
      </p:sp>
      <p:sp>
        <p:nvSpPr>
          <p:cNvPr id="12" name="TextBox 30"/>
          <p:cNvSpPr txBox="1">
            <a:spLocks noChangeArrowheads="1"/>
          </p:cNvSpPr>
          <p:nvPr/>
        </p:nvSpPr>
        <p:spPr bwMode="auto">
          <a:xfrm>
            <a:off x="2274523" y="940953"/>
            <a:ext cx="1881725" cy="188209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r>
              <a:rPr lang="en-US" dirty="0"/>
              <a:t>Automatic dependency detection </a:t>
            </a:r>
            <a:r>
              <a:rPr lang="en-US" b="0" dirty="0"/>
              <a:t>for faster, more accurate builds</a:t>
            </a:r>
          </a:p>
        </p:txBody>
      </p:sp>
      <p:sp>
        <p:nvSpPr>
          <p:cNvPr id="13" name="TextBox 30"/>
          <p:cNvSpPr txBox="1">
            <a:spLocks noChangeArrowheads="1"/>
          </p:cNvSpPr>
          <p:nvPr/>
        </p:nvSpPr>
        <p:spPr bwMode="auto">
          <a:xfrm>
            <a:off x="2274523" y="3056147"/>
            <a:ext cx="1881725" cy="1882090"/>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r>
              <a:rPr lang="en-US" dirty="0"/>
              <a:t>Efficient resource utilization</a:t>
            </a:r>
            <a:r>
              <a:rPr lang="en-US" b="0" dirty="0"/>
              <a:t>. Create build clouds and lower costs</a:t>
            </a:r>
          </a:p>
        </p:txBody>
      </p:sp>
      <p:pic>
        <p:nvPicPr>
          <p:cNvPr id="17" name="Picture 16"/>
          <p:cNvPicPr>
            <a:picLocks noChangeAspect="1"/>
          </p:cNvPicPr>
          <p:nvPr/>
        </p:nvPicPr>
        <p:blipFill>
          <a:blip r:embed="rId5"/>
          <a:stretch>
            <a:fillRect/>
          </a:stretch>
        </p:blipFill>
        <p:spPr>
          <a:xfrm>
            <a:off x="5473407" y="1853325"/>
            <a:ext cx="2745664" cy="2745664"/>
          </a:xfrm>
          <a:prstGeom prst="roundRect">
            <a:avLst>
              <a:gd name="adj" fmla="val 50000"/>
            </a:avLst>
          </a:prstGeom>
          <a:ln w="57150" cmpd="sng">
            <a:solidFill>
              <a:schemeClr val="bg1">
                <a:lumMod val="65000"/>
              </a:schemeClr>
            </a:solidFill>
          </a:ln>
          <a:effectLst/>
          <a:scene3d>
            <a:camera prst="orthographicFront"/>
            <a:lightRig rig="contrasting" dir="t">
              <a:rot lat="0" lon="0" rev="4200000"/>
            </a:lightRig>
          </a:scene3d>
          <a:sp3d prstMaterial="plastic">
            <a:contourClr>
              <a:srgbClr val="969696"/>
            </a:contourClr>
          </a:sp3d>
        </p:spPr>
      </p:pic>
    </p:spTree>
    <p:extLst>
      <p:ext uri="{BB962C8B-B14F-4D97-AF65-F5344CB8AC3E}">
        <p14:creationId xmlns:p14="http://schemas.microsoft.com/office/powerpoint/2010/main" val="21844303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err="1" smtClean="0">
                <a:latin typeface="Trebuchet MS"/>
                <a:cs typeface="Trebuchet MS"/>
              </a:rPr>
              <a:t>ElectricAccelerator</a:t>
            </a:r>
            <a:r>
              <a:rPr lang="en-US" noProof="0" dirty="0" smtClean="0">
                <a:latin typeface="Trebuchet MS"/>
                <a:cs typeface="Trebuchet MS"/>
              </a:rPr>
              <a:t> Value</a:t>
            </a:r>
            <a:endParaRPr lang="en-US" noProof="0" dirty="0">
              <a:latin typeface="Trebuchet MS"/>
              <a:cs typeface="Trebuchet MS"/>
            </a:endParaRPr>
          </a:p>
        </p:txBody>
      </p:sp>
      <p:sp>
        <p:nvSpPr>
          <p:cNvPr id="6" name="Rectangle 5"/>
          <p:cNvSpPr/>
          <p:nvPr/>
        </p:nvSpPr>
        <p:spPr>
          <a:xfrm>
            <a:off x="689949" y="910940"/>
            <a:ext cx="7733430" cy="1891588"/>
          </a:xfrm>
          <a:prstGeom prst="rect">
            <a:avLst/>
          </a:prstGeom>
          <a:solidFill>
            <a:schemeClr val="tx2"/>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marL="342900" indent="-342900">
              <a:spcAft>
                <a:spcPts val="1200"/>
              </a:spcAft>
              <a:buFont typeface="Wingdings" pitchFamily="2" charset="2"/>
              <a:buChar char="§"/>
            </a:pPr>
            <a:r>
              <a:rPr lang="en-US" sz="2400" b="1" dirty="0" smtClean="0">
                <a:solidFill>
                  <a:schemeClr val="bg1"/>
                </a:solidFill>
                <a:latin typeface="Trebuchet MS"/>
                <a:cs typeface="Trebuchet MS"/>
              </a:rPr>
              <a:t>95% </a:t>
            </a:r>
            <a:r>
              <a:rPr lang="en-US" sz="2400" dirty="0" smtClean="0">
                <a:solidFill>
                  <a:schemeClr val="bg1"/>
                </a:solidFill>
                <a:latin typeface="Trebuchet MS"/>
                <a:cs typeface="Trebuchet MS"/>
              </a:rPr>
              <a:t>faster cycle time</a:t>
            </a:r>
            <a:endParaRPr lang="en-US" sz="2400" dirty="0">
              <a:solidFill>
                <a:schemeClr val="bg1"/>
              </a:solidFill>
              <a:latin typeface="Trebuchet MS"/>
              <a:cs typeface="Trebuchet MS"/>
            </a:endParaRPr>
          </a:p>
          <a:p>
            <a:pPr marL="342900" indent="-342900">
              <a:spcAft>
                <a:spcPts val="1200"/>
              </a:spcAft>
              <a:buFont typeface="Wingdings" pitchFamily="2" charset="2"/>
              <a:buChar char="§"/>
            </a:pPr>
            <a:r>
              <a:rPr lang="en-US" sz="2400" b="1" dirty="0" smtClean="0">
                <a:solidFill>
                  <a:schemeClr val="bg1"/>
                </a:solidFill>
                <a:latin typeface="Trebuchet MS"/>
                <a:cs typeface="Trebuchet MS"/>
              </a:rPr>
              <a:t>90% </a:t>
            </a:r>
            <a:r>
              <a:rPr lang="en-US" sz="2400" dirty="0" smtClean="0">
                <a:solidFill>
                  <a:schemeClr val="bg1"/>
                </a:solidFill>
                <a:latin typeface="Trebuchet MS"/>
                <a:cs typeface="Trebuchet MS"/>
              </a:rPr>
              <a:t>reduction in errors</a:t>
            </a:r>
          </a:p>
          <a:p>
            <a:pPr marL="342900" indent="-342900">
              <a:spcAft>
                <a:spcPts val="1200"/>
              </a:spcAft>
              <a:buFont typeface="Wingdings" pitchFamily="2" charset="2"/>
              <a:buChar char="§"/>
            </a:pPr>
            <a:r>
              <a:rPr lang="en-US" sz="2400" b="1" dirty="0" smtClean="0">
                <a:solidFill>
                  <a:schemeClr val="bg1"/>
                </a:solidFill>
                <a:latin typeface="Trebuchet MS"/>
                <a:cs typeface="Trebuchet MS"/>
              </a:rPr>
              <a:t>75% </a:t>
            </a:r>
            <a:r>
              <a:rPr lang="en-US" sz="2400" dirty="0" smtClean="0">
                <a:solidFill>
                  <a:schemeClr val="bg1"/>
                </a:solidFill>
                <a:latin typeface="Trebuchet MS"/>
                <a:cs typeface="Trebuchet MS"/>
              </a:rPr>
              <a:t>improved resource utilization</a:t>
            </a:r>
            <a:endParaRPr lang="en-US" sz="2400" dirty="0">
              <a:solidFill>
                <a:schemeClr val="bg1"/>
              </a:solidFill>
              <a:latin typeface="Trebuchet MS"/>
              <a:cs typeface="Trebuchet MS"/>
            </a:endParaRPr>
          </a:p>
        </p:txBody>
      </p:sp>
      <p:pic>
        <p:nvPicPr>
          <p:cNvPr id="7" name="Picture 6" descr="http://tbn0.google.com/images?q=tbn:evZTc_XRtk9rGM:http://www.samsung.com/gr/presscenter/images/samsung-logo.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5780" y="3996079"/>
            <a:ext cx="1002135" cy="53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http://blog.quantumwimax.com/wp-content/uploads/2009/04/huawei-logo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0637" y="3267179"/>
            <a:ext cx="560022" cy="554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descr="http://www.finfacts.com/artman/uploads/1/gm-logoFeb122008.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49637" y="4067463"/>
            <a:ext cx="470214" cy="394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7"/>
          <a:stretch>
            <a:fillRect/>
          </a:stretch>
        </p:blipFill>
        <p:spPr>
          <a:xfrm>
            <a:off x="6048140" y="3387335"/>
            <a:ext cx="807413" cy="313994"/>
          </a:xfrm>
          <a:prstGeom prst="rect">
            <a:avLst/>
          </a:prstGeom>
        </p:spPr>
      </p:pic>
      <p:pic>
        <p:nvPicPr>
          <p:cNvPr id="11" name="Picture 10"/>
          <p:cNvPicPr>
            <a:picLocks noChangeAspect="1"/>
          </p:cNvPicPr>
          <p:nvPr/>
        </p:nvPicPr>
        <p:blipFill>
          <a:blip r:embed="rId8"/>
          <a:stretch>
            <a:fillRect/>
          </a:stretch>
        </p:blipFill>
        <p:spPr>
          <a:xfrm>
            <a:off x="6451847" y="4135161"/>
            <a:ext cx="751220" cy="259584"/>
          </a:xfrm>
          <a:prstGeom prst="rect">
            <a:avLst/>
          </a:prstGeom>
        </p:spPr>
      </p:pic>
      <p:pic>
        <p:nvPicPr>
          <p:cNvPr id="12" name="Picture 11"/>
          <p:cNvPicPr>
            <a:picLocks noChangeAspect="1"/>
          </p:cNvPicPr>
          <p:nvPr/>
        </p:nvPicPr>
        <p:blipFill>
          <a:blip r:embed="rId9"/>
          <a:stretch>
            <a:fillRect/>
          </a:stretch>
        </p:blipFill>
        <p:spPr>
          <a:xfrm>
            <a:off x="3564487" y="4199885"/>
            <a:ext cx="1055163" cy="130137"/>
          </a:xfrm>
          <a:prstGeom prst="rect">
            <a:avLst/>
          </a:prstGeom>
        </p:spPr>
      </p:pic>
      <p:pic>
        <p:nvPicPr>
          <p:cNvPr id="13" name="Picture 17" descr="http://www.fused-mobility.com/images/siemens_logo.jpg"/>
          <p:cNvPicPr>
            <a:picLocks noChangeAspect="1" noChangeArrowheads="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373738" y="3191410"/>
            <a:ext cx="881309" cy="705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11"/>
          <a:stretch>
            <a:fillRect/>
          </a:stretch>
        </p:blipFill>
        <p:spPr>
          <a:xfrm>
            <a:off x="873378" y="4067038"/>
            <a:ext cx="395830" cy="395830"/>
          </a:xfrm>
          <a:prstGeom prst="rect">
            <a:avLst/>
          </a:prstGeom>
        </p:spPr>
      </p:pic>
      <p:pic>
        <p:nvPicPr>
          <p:cNvPr id="18" name="Picture 17"/>
          <p:cNvPicPr>
            <a:picLocks noChangeAspect="1"/>
          </p:cNvPicPr>
          <p:nvPr/>
        </p:nvPicPr>
        <p:blipFill>
          <a:blip r:embed="rId12"/>
          <a:stretch>
            <a:fillRect/>
          </a:stretch>
        </p:blipFill>
        <p:spPr>
          <a:xfrm>
            <a:off x="4255442" y="3317084"/>
            <a:ext cx="728415" cy="384245"/>
          </a:xfrm>
          <a:prstGeom prst="rect">
            <a:avLst/>
          </a:prstGeom>
        </p:spPr>
      </p:pic>
      <p:pic>
        <p:nvPicPr>
          <p:cNvPr id="19" name="Picture 18"/>
          <p:cNvPicPr>
            <a:picLocks noChangeAspect="1"/>
          </p:cNvPicPr>
          <p:nvPr/>
        </p:nvPicPr>
        <p:blipFill>
          <a:blip r:embed="rId13"/>
          <a:stretch>
            <a:fillRect/>
          </a:stretch>
        </p:blipFill>
        <p:spPr>
          <a:xfrm>
            <a:off x="5223200" y="3918604"/>
            <a:ext cx="688485" cy="688485"/>
          </a:xfrm>
          <a:prstGeom prst="rect">
            <a:avLst/>
          </a:prstGeom>
        </p:spPr>
      </p:pic>
      <p:pic>
        <p:nvPicPr>
          <p:cNvPr id="20" name="Picture 19"/>
          <p:cNvPicPr>
            <a:picLocks noChangeAspect="1"/>
          </p:cNvPicPr>
          <p:nvPr/>
        </p:nvPicPr>
        <p:blipFill>
          <a:blip r:embed="rId14"/>
          <a:stretch>
            <a:fillRect/>
          </a:stretch>
        </p:blipFill>
        <p:spPr>
          <a:xfrm>
            <a:off x="7413866" y="3448295"/>
            <a:ext cx="871541" cy="166366"/>
          </a:xfrm>
          <a:prstGeom prst="rect">
            <a:avLst/>
          </a:prstGeom>
        </p:spPr>
      </p:pic>
    </p:spTree>
    <p:extLst>
      <p:ext uri="{BB962C8B-B14F-4D97-AF65-F5344CB8AC3E}">
        <p14:creationId xmlns:p14="http://schemas.microsoft.com/office/powerpoint/2010/main" val="21295925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Transformative Benefits</a:t>
            </a:r>
            <a:endParaRPr lang="en-US" dirty="0">
              <a:latin typeface="Trebuchet MS"/>
              <a:cs typeface="Trebuchet MS"/>
            </a:endParaRPr>
          </a:p>
        </p:txBody>
      </p:sp>
      <p:graphicFrame>
        <p:nvGraphicFramePr>
          <p:cNvPr id="4" name="Group 48"/>
          <p:cNvGraphicFramePr>
            <a:graphicFrameLocks/>
          </p:cNvGraphicFramePr>
          <p:nvPr>
            <p:extLst>
              <p:ext uri="{D42A27DB-BD31-4B8C-83A1-F6EECF244321}">
                <p14:modId xmlns:p14="http://schemas.microsoft.com/office/powerpoint/2010/main" val="2817786129"/>
              </p:ext>
            </p:extLst>
          </p:nvPr>
        </p:nvGraphicFramePr>
        <p:xfrm>
          <a:off x="76200" y="758190"/>
          <a:ext cx="8915400" cy="4181638"/>
        </p:xfrm>
        <a:graphic>
          <a:graphicData uri="http://schemas.openxmlformats.org/drawingml/2006/table">
            <a:tbl>
              <a:tblPr/>
              <a:tblGrid>
                <a:gridCol w="3113750"/>
                <a:gridCol w="2753650"/>
                <a:gridCol w="3048000"/>
              </a:tblGrid>
              <a:tr h="303907">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rgbClr val="FFFFFF"/>
                          </a:solidFill>
                          <a:effectLst/>
                          <a:latin typeface="+mn-lt"/>
                        </a:rPr>
                        <a:t>Challenges  </a:t>
                      </a:r>
                      <a:endParaRPr kumimoji="0" lang="en-US" sz="1600" b="1" i="0" u="none" strike="noStrike" cap="none" normalizeH="0" baseline="0" dirty="0" smtClean="0">
                        <a:ln>
                          <a:noFill/>
                        </a:ln>
                        <a:solidFill>
                          <a:srgbClr val="FFFFFF"/>
                        </a:solidFill>
                        <a:effectLst/>
                        <a:latin typeface="+mn-lt"/>
                      </a:endParaRPr>
                    </a:p>
                  </a:txBody>
                  <a:tcPr marL="101880" marR="101880" anchor="ctr" anchorCtr="1"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E71BD"/>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rgbClr val="FFFFFF"/>
                          </a:solidFill>
                          <a:effectLst/>
                          <a:latin typeface="+mn-lt"/>
                        </a:rPr>
                        <a:t>Before </a:t>
                      </a:r>
                    </a:p>
                  </a:txBody>
                  <a:tcPr marL="101880" marR="101880" anchor="ctr" anchorCtr="1"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rgbClr val="FFFFFF"/>
                          </a:solidFill>
                          <a:effectLst/>
                          <a:latin typeface="+mn-lt"/>
                        </a:rPr>
                        <a:t>After</a:t>
                      </a:r>
                    </a:p>
                  </a:txBody>
                  <a:tcPr marL="101880" marR="101880" anchor="ctr" anchorCtr="1"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lumMod val="65000"/>
                      </a:schemeClr>
                    </a:solidFill>
                  </a:tcPr>
                </a:tc>
              </a:tr>
              <a:tr h="640080">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rgbClr val="FFFFFF"/>
                          </a:solidFill>
                          <a:effectLst/>
                          <a:latin typeface="+mn-lt"/>
                        </a:rPr>
                        <a:t>Speed</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E71BD"/>
                    </a:solidFill>
                  </a:tcPr>
                </a:tc>
                <a:tc>
                  <a:txBody>
                    <a:bodyPr/>
                    <a:lstStyle/>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The fastest build server is still too slow</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10-20x speedup </a:t>
                      </a:r>
                    </a:p>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Agile enabler</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828838">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rgbClr val="FFFFFF"/>
                          </a:solidFill>
                          <a:effectLst/>
                          <a:latin typeface="+mn-lt"/>
                        </a:rPr>
                        <a:t>Maintenance</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E71BD"/>
                    </a:solidFill>
                  </a:tcPr>
                </a:tc>
                <a:tc>
                  <a:txBody>
                    <a:bodyPr/>
                    <a:lstStyle/>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Costly labor dedicated to build script maintenance and optimization</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Completely automated dependency management</a:t>
                      </a:r>
                    </a:p>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Build optimization no longer needed</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663070">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rgbClr val="FFFFFF"/>
                          </a:solidFill>
                          <a:effectLst/>
                          <a:latin typeface="+mn-lt"/>
                        </a:rPr>
                        <a:t>Scalability</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E71BD"/>
                    </a:solidFill>
                  </a:tcPr>
                </a:tc>
                <a:tc>
                  <a:txBody>
                    <a:bodyPr/>
                    <a:lstStyle/>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Single servers bogged down</a:t>
                      </a:r>
                    </a:p>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Severe bottleneck for growth</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Multi-server / multi-platform build environment </a:t>
                      </a:r>
                    </a:p>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1000s of daily builds</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663070">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rgbClr val="FFFFFF"/>
                          </a:solidFill>
                          <a:effectLst/>
                          <a:latin typeface="+mn-lt"/>
                        </a:rPr>
                        <a:t>Visibility</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E71BD"/>
                    </a:solidFill>
                  </a:tcPr>
                </a:tc>
                <a:tc>
                  <a:txBody>
                    <a:bodyPr/>
                    <a:lstStyle/>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No understanding of internal build structure</a:t>
                      </a:r>
                    </a:p>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Very hard to optimize</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Easy, intuitive build visualization enables rapid optimization</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828838">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rgbClr val="FFFFFF"/>
                          </a:solidFill>
                          <a:effectLst/>
                          <a:latin typeface="+mn-lt"/>
                        </a:rPr>
                        <a:t>Control</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E71BD"/>
                    </a:solidFill>
                  </a:tcPr>
                </a:tc>
                <a:tc>
                  <a:txBody>
                    <a:bodyPr/>
                    <a:lstStyle/>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No build audit trail</a:t>
                      </a:r>
                    </a:p>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Unmanageable burden on IT support</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Centralized cluster provides full build history</a:t>
                      </a:r>
                    </a:p>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Fault-tolerant, central build farm, single admin interface</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bl>
          </a:graphicData>
        </a:graphic>
      </p:graphicFrame>
      <p:pic>
        <p:nvPicPr>
          <p:cNvPr id="5" name="Picture 2" descr="http://www.developer.nokia.com/document/Maemo_5_Icon_List/icons/scalable/startup_nokia_logo.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828800" y="2942598"/>
            <a:ext cx="822960" cy="238752"/>
          </a:xfrm>
          <a:prstGeom prst="rect">
            <a:avLst/>
          </a:prstGeom>
          <a:noFill/>
        </p:spPr>
      </p:pic>
      <p:pic>
        <p:nvPicPr>
          <p:cNvPr id="6" name="Picture 10" descr="http://http-download.intuit.com/http.intuit/CMO/intuit/press_room/intuit_logos/intuit_blue.g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28800" y="2231751"/>
            <a:ext cx="822960" cy="229662"/>
          </a:xfrm>
          <a:prstGeom prst="rect">
            <a:avLst/>
          </a:prstGeom>
          <a:noFill/>
        </p:spPr>
      </p:pic>
      <p:pic>
        <p:nvPicPr>
          <p:cNvPr id="7" name="Picture 21" descr="http://t2.gstatic.com/images?q=tbn:ANd9GcQbRDDayqcu2FJHcXyISfTCZ3S1pdMg8ICLJyW16zv3jFMBcFIUr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28800" y="1123950"/>
            <a:ext cx="822960" cy="248787"/>
          </a:xfrm>
          <a:prstGeom prst="rect">
            <a:avLst/>
          </a:prstGeom>
          <a:noFill/>
        </p:spPr>
      </p:pic>
      <p:pic>
        <p:nvPicPr>
          <p:cNvPr id="8" name="Picture 58" descr="http://upperplace.com/images/Samsung_Logo.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828800" y="1412596"/>
            <a:ext cx="822960" cy="288648"/>
          </a:xfrm>
          <a:prstGeom prst="rect">
            <a:avLst/>
          </a:prstGeom>
          <a:noFill/>
        </p:spPr>
      </p:pic>
      <p:pic>
        <p:nvPicPr>
          <p:cNvPr id="9" name="Picture 12" descr="http://www.clintonkeith.com/images/logo_bioware.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828800" y="1885950"/>
            <a:ext cx="822960" cy="257157"/>
          </a:xfrm>
          <a:prstGeom prst="rect">
            <a:avLst/>
          </a:prstGeom>
          <a:noFill/>
        </p:spPr>
      </p:pic>
      <p:pic>
        <p:nvPicPr>
          <p:cNvPr id="10" name="Picture 4" descr="http://www.microdesignum.cz/_d/mips_logo.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828800" y="2660595"/>
            <a:ext cx="822960" cy="197514"/>
          </a:xfrm>
          <a:prstGeom prst="rect">
            <a:avLst/>
          </a:prstGeom>
          <a:noFill/>
        </p:spPr>
      </p:pic>
      <p:pic>
        <p:nvPicPr>
          <p:cNvPr id="11" name="Picture 4" descr="http://queerstraightalliance.files.wordpress.com/2010/10/nomura-logo.jp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828800" y="3409950"/>
            <a:ext cx="822960" cy="202446"/>
          </a:xfrm>
          <a:prstGeom prst="rect">
            <a:avLst/>
          </a:prstGeom>
          <a:noFill/>
        </p:spPr>
      </p:pic>
      <p:pic>
        <p:nvPicPr>
          <p:cNvPr id="12" name="Picture 2" descr="http://www.investorplace.com/wp-content/uploads/2011/12/Intuitive-Surgical.jp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828800" y="3680873"/>
            <a:ext cx="822960" cy="220671"/>
          </a:xfrm>
          <a:prstGeom prst="rect">
            <a:avLst/>
          </a:prstGeom>
          <a:noFill/>
        </p:spPr>
      </p:pic>
      <p:pic>
        <p:nvPicPr>
          <p:cNvPr id="13" name="Picture 42" descr="http://blogs-images.forbes.com/elizabethwoyke/files/2011/03/huawei-logo.jp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828800" y="4515942"/>
            <a:ext cx="822960" cy="292068"/>
          </a:xfrm>
          <a:prstGeom prst="rect">
            <a:avLst/>
          </a:prstGeom>
          <a:noFill/>
        </p:spPr>
      </p:pic>
      <p:pic>
        <p:nvPicPr>
          <p:cNvPr id="14" name="Picture 72" descr="http://media2.worldcarfans.com/2008/11/large/gm-logo_1.jp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828800" y="4170484"/>
            <a:ext cx="822960" cy="245439"/>
          </a:xfrm>
          <a:prstGeom prst="rect">
            <a:avLst/>
          </a:prstGeom>
          <a:noFill/>
        </p:spPr>
      </p:pic>
    </p:spTree>
    <p:extLst>
      <p:ext uri="{BB962C8B-B14F-4D97-AF65-F5344CB8AC3E}">
        <p14:creationId xmlns:p14="http://schemas.microsoft.com/office/powerpoint/2010/main" val="20907692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err="1" smtClean="0"/>
              <a:t>ElectricAccelerator</a:t>
            </a:r>
            <a:r>
              <a:rPr lang="en-US" noProof="0" dirty="0" smtClean="0"/>
              <a:t> Roadmap</a:t>
            </a:r>
            <a:endParaRPr lang="en-US" noProof="0" dirty="0"/>
          </a:p>
        </p:txBody>
      </p:sp>
    </p:spTree>
    <p:extLst>
      <p:ext uri="{BB962C8B-B14F-4D97-AF65-F5344CB8AC3E}">
        <p14:creationId xmlns:p14="http://schemas.microsoft.com/office/powerpoint/2010/main" val="2124035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heme/theme1.xml><?xml version="1.0" encoding="utf-8"?>
<a:theme xmlns:a="http://schemas.openxmlformats.org/drawingml/2006/main" name="Electric Cloud - Master Template">
  <a:themeElements>
    <a:clrScheme name="Electric Cloud">
      <a:dk1>
        <a:srgbClr val="111111"/>
      </a:dk1>
      <a:lt1>
        <a:srgbClr val="FFFFFF"/>
      </a:lt1>
      <a:dk2>
        <a:srgbClr val="A0A0A0"/>
      </a:dk2>
      <a:lt2>
        <a:srgbClr val="505050"/>
      </a:lt2>
      <a:accent1>
        <a:srgbClr val="01A1E7"/>
      </a:accent1>
      <a:accent2>
        <a:srgbClr val="FE9901"/>
      </a:accent2>
      <a:accent3>
        <a:srgbClr val="00A99D"/>
      </a:accent3>
      <a:accent4>
        <a:srgbClr val="FF490B"/>
      </a:accent4>
      <a:accent5>
        <a:srgbClr val="05C8CD"/>
      </a:accent5>
      <a:accent6>
        <a:srgbClr val="5ECCFE"/>
      </a:accent6>
      <a:hlink>
        <a:srgbClr val="00A1E7"/>
      </a:hlink>
      <a:folHlink>
        <a:srgbClr val="FE9901"/>
      </a:folHlink>
    </a:clrScheme>
    <a:fontScheme name="Electric Cloud - Ubuntu">
      <a:majorFont>
        <a:latin typeface="Ubuntu"/>
        <a:ea typeface=""/>
        <a:cs typeface=""/>
      </a:majorFont>
      <a:minorFont>
        <a:latin typeface="Ubuntu"/>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lIns="72000" tIns="72000" rIns="72000" bIns="72000" rtlCol="0" anchor="ctr"/>
      <a:lstStyle>
        <a:defPPr algn="ctr">
          <a:spcBef>
            <a:spcPts val="300"/>
          </a:spcBef>
          <a:spcAft>
            <a:spcPts val="300"/>
          </a:spcAft>
          <a:defRPr b="1"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180975" indent="-180975">
          <a:spcBef>
            <a:spcPts val="200"/>
          </a:spcBef>
          <a:spcAft>
            <a:spcPts val="200"/>
          </a:spcAft>
          <a:buClr>
            <a:schemeClr val="accent1"/>
          </a:buClr>
          <a:buSzPct val="70000"/>
          <a:buFont typeface="Wingdings" pitchFamily="2" charset="2"/>
          <a:buChar char="n"/>
          <a:defRPr sz="1600" dirty="0" err="1" smtClean="0"/>
        </a:defPPr>
      </a:lstStyle>
    </a:txDef>
  </a:objectDefaults>
  <a:extraClrSchemeLst/>
  <a:extLst>
    <a:ext uri="{05A4C25C-085E-4340-85A3-A5531E510DB2}">
      <thm15:themeFamily xmlns="" xmlns:thm15="http://schemas.microsoft.com/office/thememl/2012/main" name="Presentationtitle2.pptx" id="{453840BD-3BFB-4F5A-9E53-A92418177D62}" vid="{CC85FA32-56F0-444A-93DB-CDABF849B46F}"/>
    </a:ext>
  </a:extLst>
</a:theme>
</file>

<file path=ppt/theme/theme2.xml><?xml version="1.0" encoding="utf-8"?>
<a:theme xmlns:a="http://schemas.openxmlformats.org/drawingml/2006/main" name="Larissa">
  <a:themeElements>
    <a:clrScheme name="Canto">
      <a:dk1>
        <a:sysClr val="windowText" lastClr="000000"/>
      </a:dk1>
      <a:lt1>
        <a:sysClr val="window" lastClr="FFFFFF"/>
      </a:lt1>
      <a:dk2>
        <a:srgbClr val="A0A0A0"/>
      </a:dk2>
      <a:lt2>
        <a:srgbClr val="505050"/>
      </a:lt2>
      <a:accent1>
        <a:srgbClr val="00AABE"/>
      </a:accent1>
      <a:accent2>
        <a:srgbClr val="B8E6EB"/>
      </a:accent2>
      <a:accent3>
        <a:srgbClr val="8FC888"/>
      </a:accent3>
      <a:accent4>
        <a:srgbClr val="DDEFDB"/>
      </a:accent4>
      <a:accent5>
        <a:srgbClr val="F00046"/>
      </a:accent5>
      <a:accent6>
        <a:srgbClr val="FA9100"/>
      </a:accent6>
      <a:hlink>
        <a:srgbClr val="00AABE"/>
      </a:hlink>
      <a:folHlink>
        <a:srgbClr val="00AABE"/>
      </a:folHlink>
    </a:clrScheme>
    <a:fontScheme name="Canto">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lIns="72000" tIns="72000" rIns="72000" bIns="72000" rtlCol="0" anchor="ctr"/>
      <a:lstStyle>
        <a:defPPr algn="ctr">
          <a:spcBef>
            <a:spcPts val="200"/>
          </a:spcBef>
          <a:spcAft>
            <a:spcPts val="200"/>
          </a:spcAft>
          <a:defRPr sz="1400" b="1"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80975" indent="-180975">
          <a:spcBef>
            <a:spcPts val="200"/>
          </a:spcBef>
          <a:spcAft>
            <a:spcPts val="200"/>
          </a:spcAft>
          <a:buClr>
            <a:schemeClr val="accent1"/>
          </a:buClr>
          <a:buSzPct val="70000"/>
          <a:buFont typeface="Wingdings" pitchFamily="2" charset="2"/>
          <a:buChar char="n"/>
          <a:defRPr sz="1100" dirty="0" err="1" smtClean="0"/>
        </a:defPPr>
      </a:lstStyle>
    </a:txDef>
  </a:objectDefaults>
  <a:extraClrSchemeLst/>
</a:theme>
</file>

<file path=ppt/theme/theme3.xml><?xml version="1.0" encoding="utf-8"?>
<a:theme xmlns:a="http://schemas.openxmlformats.org/drawingml/2006/main" name="Larissa">
  <a:themeElements>
    <a:clrScheme name="Canto">
      <a:dk1>
        <a:sysClr val="windowText" lastClr="000000"/>
      </a:dk1>
      <a:lt1>
        <a:sysClr val="window" lastClr="FFFFFF"/>
      </a:lt1>
      <a:dk2>
        <a:srgbClr val="A0A0A0"/>
      </a:dk2>
      <a:lt2>
        <a:srgbClr val="505050"/>
      </a:lt2>
      <a:accent1>
        <a:srgbClr val="00AABE"/>
      </a:accent1>
      <a:accent2>
        <a:srgbClr val="B8E6EB"/>
      </a:accent2>
      <a:accent3>
        <a:srgbClr val="8FC888"/>
      </a:accent3>
      <a:accent4>
        <a:srgbClr val="DDEFDB"/>
      </a:accent4>
      <a:accent5>
        <a:srgbClr val="F00046"/>
      </a:accent5>
      <a:accent6>
        <a:srgbClr val="FA9100"/>
      </a:accent6>
      <a:hlink>
        <a:srgbClr val="00AABE"/>
      </a:hlink>
      <a:folHlink>
        <a:srgbClr val="00AABE"/>
      </a:folHlink>
    </a:clrScheme>
    <a:fontScheme name="Canto">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spcBef>
            <a:spcPts val="200"/>
          </a:spcBef>
          <a:spcAft>
            <a:spcPts val="200"/>
          </a:spcAft>
          <a:defRPr sz="1400" b="1"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80975" indent="-180975">
          <a:spcBef>
            <a:spcPts val="200"/>
          </a:spcBef>
          <a:spcAft>
            <a:spcPts val="200"/>
          </a:spcAft>
          <a:buClr>
            <a:schemeClr val="accent1"/>
          </a:buClr>
          <a:buSzPct val="70000"/>
          <a:buFont typeface="Wingdings" pitchFamily="2" charset="2"/>
          <a:buChar char="n"/>
          <a:defRPr sz="1100" dirty="0" err="1"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
  <TotalTime>4120</TotalTime>
  <Words>2260</Words>
  <Application>Microsoft Office PowerPoint</Application>
  <PresentationFormat>On-screen Show (16:9)</PresentationFormat>
  <Paragraphs>499</Paragraphs>
  <Slides>32</Slides>
  <Notes>19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2" baseType="lpstr">
      <vt:lpstr>Arial</vt:lpstr>
      <vt:lpstr>Arvo</vt:lpstr>
      <vt:lpstr>Trebuchet MS</vt:lpstr>
      <vt:lpstr>Courier New</vt:lpstr>
      <vt:lpstr>Ubuntu</vt:lpstr>
      <vt:lpstr>Wingdings</vt:lpstr>
      <vt:lpstr>Arial Hebrew</vt:lpstr>
      <vt:lpstr>Calibri</vt:lpstr>
      <vt:lpstr>Electric Cloud - Master Template</vt:lpstr>
      <vt:lpstr>Image</vt:lpstr>
      <vt:lpstr>Speeding Up Continuous Delivery with ElectricAcclerator</vt:lpstr>
      <vt:lpstr>Electric Cloud: Powering Continuous Delivery</vt:lpstr>
      <vt:lpstr>Build-Test-Deploy Faster Deliver better software faster.</vt:lpstr>
      <vt:lpstr>Build/Test: The Tip of the Agile Spear</vt:lpstr>
      <vt:lpstr>Acceleration without Compromise </vt:lpstr>
      <vt:lpstr>ElectricAccelerator Continuous Deliver Acceleration (Build + Test)</vt:lpstr>
      <vt:lpstr>ElectricAccelerator Value</vt:lpstr>
      <vt:lpstr>Transformative Benefits</vt:lpstr>
      <vt:lpstr>ElectricAccelerator Roadmap</vt:lpstr>
      <vt:lpstr>Forward Looking Statements</vt:lpstr>
      <vt:lpstr>ElectricAccelerator Product Strategy</vt:lpstr>
      <vt:lpstr>Record of Innovation</vt:lpstr>
      <vt:lpstr>What’s New </vt:lpstr>
      <vt:lpstr>ElectricAccelerator Roadmap</vt:lpstr>
      <vt:lpstr>PowerPoint Presentation</vt:lpstr>
      <vt:lpstr>PowerPoint Presentation</vt:lpstr>
      <vt:lpstr>Object Reuse Benchmark:  Android KitKat</vt:lpstr>
      <vt:lpstr>Object Reuse Benchmark: EA Internal Build</vt:lpstr>
      <vt:lpstr>ElectricAccelerator Roadmap</vt:lpstr>
      <vt:lpstr>Android Lollipop </vt:lpstr>
      <vt:lpstr>Junit Test Acceleration </vt:lpstr>
      <vt:lpstr>Bitbake:  Build tool for Embedded Linux</vt:lpstr>
      <vt:lpstr>Bitbake:  Acceleration Potentials Today </vt:lpstr>
      <vt:lpstr>Bitbake: Acceleration beyond “compile” </vt:lpstr>
      <vt:lpstr>ElectricAccelerator Roadmap</vt:lpstr>
      <vt:lpstr>ElectricAccelerator Product Strategy</vt:lpstr>
      <vt:lpstr>Transformative Benefits</vt:lpstr>
      <vt:lpstr>Thank you</vt:lpstr>
      <vt:lpstr>Backup </vt:lpstr>
      <vt:lpstr>FAQ</vt:lpstr>
      <vt:lpstr>What is ElectricAccelerator Huddle?</vt:lpstr>
      <vt:lpstr>ElectricAccelerator Enterprise versus Huddle</vt:lpstr>
    </vt:vector>
  </TitlesOfParts>
  <Company>Electric Cloud</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Cloud Template</dc:title>
  <dc:creator>AtreNet / Electric Cloud</dc:creator>
  <cp:lastModifiedBy>Jane Kuo</cp:lastModifiedBy>
  <cp:revision>305</cp:revision>
  <cp:lastPrinted>2013-02-28T14:09:50Z</cp:lastPrinted>
  <dcterms:created xsi:type="dcterms:W3CDTF">2014-05-06T01:14:24Z</dcterms:created>
  <dcterms:modified xsi:type="dcterms:W3CDTF">2014-10-23T10:27:16Z</dcterms:modified>
</cp:coreProperties>
</file>